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1" r:id="rId5"/>
    <p:sldId id="267" r:id="rId6"/>
    <p:sldId id="288" r:id="rId7"/>
    <p:sldId id="286" r:id="rId8"/>
    <p:sldId id="270" r:id="rId9"/>
    <p:sldId id="287" r:id="rId10"/>
    <p:sldId id="275" r:id="rId11"/>
    <p:sldId id="277" r:id="rId12"/>
    <p:sldId id="280" r:id="rId13"/>
    <p:sldId id="282" r:id="rId14"/>
    <p:sldId id="283" r:id="rId15"/>
    <p:sldId id="284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9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455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2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4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4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6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920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40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001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944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818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D375E-7382-CB49-9686-8AF7A61B6027}" type="datetimeFigureOut">
              <a:rPr lang="en-US" smtClean="0"/>
              <a:t>24/09/2018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317FD-B17C-F04B-AE40-2A66FFC11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1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Intellectual disability: An inability to cope with the real world (not an inability to cope with IQ tests)</a:t>
            </a:r>
            <a:br>
              <a:rPr lang="en-GB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 Simon Whitaker </a:t>
            </a:r>
          </a:p>
          <a:p>
            <a:r>
              <a:rPr lang="en-US" dirty="0" smtClean="0"/>
              <a:t>University of </a:t>
            </a:r>
            <a:r>
              <a:rPr lang="en-US" dirty="0" err="1" smtClean="0"/>
              <a:t>Huddersfield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06642" y="160678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41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Measured IQ is going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Measured IQ (in the West) has been going up for at lest the past 100 years at a rate of about .3 of a point per year.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Seems to be affecting fluid intelligence more than crystalline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788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213"/>
            <a:ext cx="8229600" cy="1325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sz="4000" dirty="0" smtClean="0"/>
              <a:t>Hypothesized reasons for the Flynn effect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32000"/>
            <a:ext cx="8229600" cy="45402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People are just getting better at doing tests. </a:t>
            </a:r>
          </a:p>
          <a:p>
            <a:r>
              <a:rPr lang="en-US" dirty="0" smtClean="0"/>
              <a:t>We live in a more scientific and intellectually demanding culture. </a:t>
            </a:r>
          </a:p>
          <a:p>
            <a:r>
              <a:rPr lang="en-US" dirty="0"/>
              <a:t>We have smaller families. </a:t>
            </a:r>
            <a:endParaRPr lang="en-US" dirty="0" smtClean="0"/>
          </a:p>
          <a:p>
            <a:r>
              <a:rPr lang="en-US" dirty="0" smtClean="0"/>
              <a:t>Diet is better (maternal and child). </a:t>
            </a:r>
          </a:p>
          <a:p>
            <a:r>
              <a:rPr lang="en-US" dirty="0" smtClean="0"/>
              <a:t>Health is better (maternal and child).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The degree to which these factors will affect different groups will vary.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684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alternative?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000" dirty="0" smtClean="0"/>
              <a:t>Is there a better definition of ID that works internationally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4185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of a new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If we are concerned with people who are not as intellectually able as most people in their community this should be acknowledged.  </a:t>
            </a:r>
          </a:p>
          <a:p>
            <a:pPr lvl="0"/>
            <a:r>
              <a:rPr lang="en-GB" dirty="0" smtClean="0"/>
              <a:t>But it </a:t>
            </a:r>
            <a:r>
              <a:rPr lang="en-GB" dirty="0"/>
              <a:t>should not have IQ </a:t>
            </a:r>
            <a:r>
              <a:rPr lang="en-GB" dirty="0" smtClean="0"/>
              <a:t>(or AB) </a:t>
            </a:r>
            <a:r>
              <a:rPr lang="en-GB" dirty="0"/>
              <a:t>cut off points. Though tests scores may inform the </a:t>
            </a:r>
            <a:r>
              <a:rPr lang="en-GB" dirty="0" smtClean="0"/>
              <a:t>diagnosis. </a:t>
            </a:r>
          </a:p>
          <a:p>
            <a:pPr lvl="0"/>
            <a:r>
              <a:rPr lang="en-GB" dirty="0" smtClean="0"/>
              <a:t>It should be based on clinical judgment.   </a:t>
            </a:r>
            <a:endParaRPr lang="en-GB" dirty="0"/>
          </a:p>
          <a:p>
            <a:pPr lvl="0"/>
            <a:r>
              <a:rPr lang="en-GB" dirty="0"/>
              <a:t>Making reference to an inability to cope.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1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4000" dirty="0" smtClean="0"/>
              <a:t>“Ensuring </a:t>
            </a:r>
            <a:r>
              <a:rPr lang="en-GB" sz="4000" dirty="0"/>
              <a:t>that </a:t>
            </a:r>
            <a:r>
              <a:rPr lang="en-GB" sz="4000" dirty="0" smtClean="0"/>
              <a:t>one’s </a:t>
            </a:r>
            <a:r>
              <a:rPr lang="en-GB" sz="4000" dirty="0"/>
              <a:t>quality of life and that of </a:t>
            </a:r>
            <a:r>
              <a:rPr lang="en-GB" sz="4000" dirty="0" smtClean="0"/>
              <a:t>one’s </a:t>
            </a:r>
            <a:r>
              <a:rPr lang="en-GB" sz="4000" dirty="0"/>
              <a:t>dependents don’t fall below a level deemed acceptable </a:t>
            </a:r>
            <a:r>
              <a:rPr lang="en-GB" sz="4000" dirty="0" smtClean="0"/>
              <a:t>to </a:t>
            </a:r>
            <a:r>
              <a:rPr lang="en-GB" sz="4000" dirty="0"/>
              <a:t>the society in which they </a:t>
            </a:r>
            <a:r>
              <a:rPr lang="en-GB" sz="4000" dirty="0" smtClean="0"/>
              <a:t>live.”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78481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4000" dirty="0" smtClean="0"/>
              <a:t>“A </a:t>
            </a:r>
            <a:r>
              <a:rPr lang="en-GB" sz="4000" dirty="0"/>
              <a:t>person may be thought to have intellectual disability if </a:t>
            </a:r>
            <a:r>
              <a:rPr lang="en-GB" sz="4000" dirty="0" smtClean="0"/>
              <a:t>he/</a:t>
            </a:r>
            <a:r>
              <a:rPr lang="en-GB" sz="4000" smtClean="0"/>
              <a:t>she has </a:t>
            </a:r>
            <a:r>
              <a:rPr lang="en-GB" sz="4000" dirty="0" smtClean="0"/>
              <a:t>consistently failed </a:t>
            </a:r>
            <a:r>
              <a:rPr lang="en-GB" sz="4000" dirty="0"/>
              <a:t>to cope with the intellectual demands of </a:t>
            </a:r>
            <a:r>
              <a:rPr lang="en-GB" sz="4000" dirty="0" smtClean="0"/>
              <a:t>his/her environment.” </a:t>
            </a:r>
            <a:endParaRPr lang="en-GB" sz="4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169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pPr marL="0" indent="0" algn="ctr">
              <a:buNone/>
            </a:pPr>
            <a:r>
              <a:rPr lang="en-US" sz="6000" dirty="0" smtClean="0"/>
              <a:t>Intellectual Disability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9455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There is an agreed international definition of ID (ICD-11, DSM-V, AAIDD): </a:t>
            </a:r>
          </a:p>
          <a:p>
            <a:pPr lvl="0"/>
            <a:r>
              <a:rPr lang="en-GB" dirty="0"/>
              <a:t>Significantly low intellectual ability (usually taken as IQ 70 or 75) explaining that it is now thought there is a 5-point margin of error.</a:t>
            </a:r>
          </a:p>
          <a:p>
            <a:pPr lvl="0"/>
            <a:r>
              <a:rPr lang="en-GB" dirty="0"/>
              <a:t>Significantly low level of adaptive/social behaviour (often defined as two Standard Deviations below the population mean in the composite measure of in two sub scales).</a:t>
            </a:r>
          </a:p>
          <a:p>
            <a:pPr lvl="0"/>
            <a:r>
              <a:rPr lang="en-GB" dirty="0"/>
              <a:t>All occurring before the age of 18 years.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833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IQ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4400" dirty="0" smtClean="0"/>
              <a:t>Can we measure IQ sufficiently accurately to have a  cut off point at IQ 70?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93850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A meta-analysis</a:t>
            </a:r>
          </a:p>
        </p:txBody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	Whitaker (2008) A meta-analysis of the literature on the test re-test reliability of intelligence tests when applied to people with low intellectual ability (IQ&lt;80). </a:t>
            </a:r>
            <a:endParaRPr lang="en-GB" dirty="0" smtClean="0">
              <a:latin typeface="Calibri" charset="0"/>
            </a:endParaRPr>
          </a:p>
          <a:p>
            <a:pPr eaLnBrk="1" hangingPunct="1">
              <a:buFontTx/>
              <a:buNone/>
            </a:pPr>
            <a:endParaRPr lang="en-GB" dirty="0">
              <a:latin typeface="Calibri" charset="0"/>
            </a:endParaRPr>
          </a:p>
          <a:p>
            <a:pPr>
              <a:buNone/>
            </a:pPr>
            <a:r>
              <a:rPr lang="en-GB" dirty="0">
                <a:latin typeface="Calibri" charset="0"/>
              </a:rPr>
              <a:t> </a:t>
            </a:r>
            <a:r>
              <a:rPr lang="en-GB" dirty="0" smtClean="0">
                <a:latin typeface="Calibri" charset="0"/>
              </a:rPr>
              <a:t>  14</a:t>
            </a:r>
            <a:r>
              <a:rPr lang="en-GB" dirty="0">
                <a:latin typeface="Calibri" charset="0"/>
              </a:rPr>
              <a:t>% of IQs change by 10 points or more. </a:t>
            </a:r>
          </a:p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	</a:t>
            </a:r>
            <a:r>
              <a:rPr lang="en-GB" dirty="0" smtClean="0">
                <a:latin typeface="Calibri" charset="0"/>
              </a:rPr>
              <a:t> </a:t>
            </a:r>
            <a:endParaRPr lang="en-GB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17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Grondhuis</a:t>
            </a:r>
            <a:r>
              <a:rPr lang="en-GB" dirty="0" smtClean="0"/>
              <a:t> </a:t>
            </a:r>
            <a:r>
              <a:rPr lang="en-GB" dirty="0"/>
              <a:t>&amp; </a:t>
            </a:r>
            <a:r>
              <a:rPr lang="en-GB" dirty="0" err="1" smtClean="0"/>
              <a:t>Mulick</a:t>
            </a:r>
            <a:r>
              <a:rPr lang="en-GB" dirty="0" smtClean="0"/>
              <a:t> </a:t>
            </a:r>
            <a:r>
              <a:rPr lang="en-GB" dirty="0"/>
              <a:t>(</a:t>
            </a:r>
            <a:r>
              <a:rPr lang="en-GB" i="1" dirty="0"/>
              <a:t>2013</a:t>
            </a:r>
            <a:r>
              <a:rPr lang="en-GB" dirty="0"/>
              <a:t>).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47 Children aged 3 to 12 years with autism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/>
              <a:t>Leiter-R		</a:t>
            </a:r>
            <a:r>
              <a:rPr lang="en-GB" dirty="0" smtClean="0"/>
              <a:t>		SB</a:t>
            </a:r>
            <a:r>
              <a:rPr lang="en-GB" dirty="0"/>
              <a:t>-5		  </a:t>
            </a:r>
            <a:r>
              <a:rPr lang="en-GB" dirty="0" smtClean="0"/>
              <a:t>		 	diff</a:t>
            </a:r>
            <a:r>
              <a:rPr lang="en-GB" dirty="0"/>
              <a:t>		</a:t>
            </a:r>
            <a:r>
              <a:rPr lang="en-GB" dirty="0" smtClean="0"/>
              <a:t>  r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87.11 </a:t>
            </a:r>
            <a:r>
              <a:rPr lang="en-GB" dirty="0"/>
              <a:t>(26.47)		64.66 (20.32)   </a:t>
            </a:r>
            <a:r>
              <a:rPr lang="en-GB" dirty="0" smtClean="0"/>
              <a:t>   22.45</a:t>
            </a:r>
            <a:r>
              <a:rPr lang="en-GB" dirty="0"/>
              <a:t>	</a:t>
            </a:r>
            <a:r>
              <a:rPr lang="en-GB" dirty="0" smtClean="0"/>
              <a:t> .</a:t>
            </a:r>
            <a:r>
              <a:rPr lang="en-GB" dirty="0"/>
              <a:t>55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788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>
              <a:latin typeface="Calibri" charset="0"/>
            </a:endParaRPr>
          </a:p>
          <a:p>
            <a:pPr marL="0" indent="0">
              <a:buNone/>
            </a:pPr>
            <a:endParaRPr lang="en-GB">
              <a:latin typeface="Calibri" charset="0"/>
            </a:endParaRPr>
          </a:p>
          <a:p>
            <a:pPr marL="0" indent="0">
              <a:buNone/>
            </a:pPr>
            <a:r>
              <a:rPr lang="en-GB" smtClean="0">
                <a:latin typeface="Calibri" charset="0"/>
              </a:rPr>
              <a:t>We </a:t>
            </a:r>
            <a:r>
              <a:rPr lang="en-GB">
                <a:latin typeface="Calibri" charset="0"/>
              </a:rPr>
              <a:t>(Gordon et al 2010) compared the WISC-IV and the WAIS-III in an empirical study on seventeen 16-year-olds in special education.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99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>
                <a:latin typeface="Calibri" charset="0"/>
              </a:rPr>
              <a:t>Results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			</a:t>
            </a:r>
          </a:p>
          <a:p>
            <a:pPr eaLnBrk="1" hangingPunct="1">
              <a:buFontTx/>
              <a:buNone/>
            </a:pPr>
            <a:endParaRPr lang="en-GB" dirty="0">
              <a:latin typeface="Calibri" charset="0"/>
            </a:endParaRPr>
          </a:p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			</a:t>
            </a:r>
            <a:r>
              <a:rPr lang="en-GB" dirty="0" smtClean="0">
                <a:latin typeface="Calibri" charset="0"/>
              </a:rPr>
              <a:t>	WISC</a:t>
            </a:r>
            <a:r>
              <a:rPr lang="en-GB" dirty="0">
                <a:latin typeface="Calibri" charset="0"/>
              </a:rPr>
              <a:t>-IV	</a:t>
            </a:r>
            <a:r>
              <a:rPr lang="en-GB" dirty="0" smtClean="0">
                <a:latin typeface="Calibri" charset="0"/>
              </a:rPr>
              <a:t>	WAIS</a:t>
            </a:r>
            <a:r>
              <a:rPr lang="en-GB" dirty="0">
                <a:latin typeface="Calibri" charset="0"/>
              </a:rPr>
              <a:t>-III	  </a:t>
            </a:r>
            <a:r>
              <a:rPr lang="en-GB" dirty="0" err="1">
                <a:latin typeface="Calibri" charset="0"/>
              </a:rPr>
              <a:t>dif</a:t>
            </a:r>
            <a:r>
              <a:rPr lang="en-GB" dirty="0">
                <a:latin typeface="Calibri" charset="0"/>
              </a:rPr>
              <a:t> 	    </a:t>
            </a:r>
            <a:r>
              <a:rPr lang="en-GB" dirty="0" smtClean="0">
                <a:latin typeface="Calibri" charset="0"/>
              </a:rPr>
              <a:t>		r</a:t>
            </a:r>
            <a:endParaRPr lang="en-GB" dirty="0">
              <a:latin typeface="Calibri" charset="0"/>
            </a:endParaRPr>
          </a:p>
          <a:p>
            <a:pPr eaLnBrk="1" hangingPunct="1">
              <a:buFontTx/>
              <a:buNone/>
            </a:pPr>
            <a:r>
              <a:rPr lang="en-GB" dirty="0">
                <a:latin typeface="Calibri" charset="0"/>
              </a:rPr>
              <a:t>FS IQ  	53.00	</a:t>
            </a:r>
            <a:r>
              <a:rPr lang="en-GB" dirty="0" smtClean="0">
                <a:latin typeface="Calibri" charset="0"/>
              </a:rPr>
              <a:t>	64.82      </a:t>
            </a:r>
            <a:r>
              <a:rPr lang="en-GB" dirty="0">
                <a:latin typeface="Calibri" charset="0"/>
              </a:rPr>
              <a:t>11.82	  .93</a:t>
            </a:r>
          </a:p>
          <a:p>
            <a:pPr eaLnBrk="1" hangingPunct="1">
              <a:buFontTx/>
              <a:buNone/>
            </a:pPr>
            <a:endParaRPr lang="en-GB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060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The Flynn Effect and the inconsistency of IQ tests over time and place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3629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5952</TotalTime>
  <Words>451</Words>
  <Application>Microsoft Macintosh PowerPoint</Application>
  <PresentationFormat>On-screen Show (4:3)</PresentationFormat>
  <Paragraphs>60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Intellectual disability: An inability to cope with the real world (not an inability to cope with IQ tests) </vt:lpstr>
      <vt:lpstr>PowerPoint Presentation</vt:lpstr>
      <vt:lpstr>Current definition</vt:lpstr>
      <vt:lpstr>Measuring IQ</vt:lpstr>
      <vt:lpstr>A meta-analysis</vt:lpstr>
      <vt:lpstr>Grondhuis &amp; Mulick (2013). </vt:lpstr>
      <vt:lpstr>PowerPoint Presentation</vt:lpstr>
      <vt:lpstr>Results</vt:lpstr>
      <vt:lpstr>PowerPoint Presentation</vt:lpstr>
      <vt:lpstr>Measured IQ is going up</vt:lpstr>
      <vt:lpstr>  Hypothesized reasons for the Flynn effect</vt:lpstr>
      <vt:lpstr>What is the alternative?</vt:lpstr>
      <vt:lpstr>Features of a new definition</vt:lpstr>
      <vt:lpstr>Coping</vt:lpstr>
      <vt:lpstr>Proposed Definition</vt:lpstr>
    </vt:vector>
  </TitlesOfParts>
  <Company>HUDDERSFIELD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Intellectual disability: An inability to cope with the real world (not an inability to cope with IQ tests) </dc:title>
  <dc:creator>SIMON WHITAKER</dc:creator>
  <cp:lastModifiedBy>SIMON WHITAKER</cp:lastModifiedBy>
  <cp:revision>46</cp:revision>
  <dcterms:created xsi:type="dcterms:W3CDTF">2018-07-03T06:48:55Z</dcterms:created>
  <dcterms:modified xsi:type="dcterms:W3CDTF">2018-09-24T10:14:51Z</dcterms:modified>
</cp:coreProperties>
</file>