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7" r:id="rId14"/>
    <p:sldMasterId id="2147483831" r:id="rId15"/>
  </p:sldMasterIdLst>
  <p:notesMasterIdLst>
    <p:notesMasterId r:id="rId38"/>
  </p:notesMasterIdLst>
  <p:handoutMasterIdLst>
    <p:handoutMasterId r:id="rId39"/>
  </p:handoutMasterIdLst>
  <p:sldIdLst>
    <p:sldId id="295" r:id="rId16"/>
    <p:sldId id="298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4" r:id="rId33"/>
    <p:sldId id="315" r:id="rId34"/>
    <p:sldId id="318" r:id="rId35"/>
    <p:sldId id="320" r:id="rId36"/>
    <p:sldId id="321" r:id="rId3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7">
          <p15:clr>
            <a:srgbClr val="A4A3A4"/>
          </p15:clr>
        </p15:guide>
        <p15:guide id="5" orient="horz" pos="3338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pos="2036">
          <p15:clr>
            <a:srgbClr val="A4A3A4"/>
          </p15:clr>
        </p15:guide>
        <p15:guide id="8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CC"/>
    <a:srgbClr val="D9C3DB"/>
    <a:srgbClr val="CBBBE3"/>
    <a:srgbClr val="CABFDF"/>
    <a:srgbClr val="C4BBE3"/>
    <a:srgbClr val="B5B7E9"/>
    <a:srgbClr val="B1BCED"/>
    <a:srgbClr val="ACD1F2"/>
    <a:srgbClr val="ADE4F1"/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0" autoAdjust="0"/>
    <p:restoredTop sz="94650" autoAdjust="0"/>
  </p:normalViewPr>
  <p:slideViewPr>
    <p:cSldViewPr>
      <p:cViewPr varScale="1">
        <p:scale>
          <a:sx n="111" d="100"/>
          <a:sy n="111" d="100"/>
        </p:scale>
        <p:origin x="-19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orient="horz" pos="2928"/>
        <p:guide orient="horz" pos="3338"/>
        <p:guide orient="horz" pos="3127"/>
        <p:guide pos="2100"/>
        <p:guide pos="2207"/>
        <p:guide pos="203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13/02/2016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9" y="9428163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1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3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8163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13A5BF-E54A-4924-8A7D-FBAD56F48A17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419446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63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C355-DB43-4424-BF27-62139B98E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821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B24F-D319-4843-BE70-6937306040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3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08FDA-0439-44FD-9B45-C6BB4AD90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5B88-7E5B-4A27-B401-AE494BF36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3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5155-4EC0-41FE-8F77-61AA9124C1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6C55-847E-41CA-9A23-8780D25A3C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3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1DB8F-401B-4374-B84C-3D2E6AF753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4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E856B-8A0D-4E0B-8CD5-03B9538399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32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AAF0-1B31-48F4-AA8C-54EB4D230B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3FAE-8494-4B18-A366-6BF590AC1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22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7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6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8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3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DA8E9C03-9927-4167-B5B1-5CC474EDD3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access.jiscinvolve.org/wp/pathfinder-projects/" TargetMode="Externa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3.hud.ac.uk/blogs/hhuloa/2015/12/02/new-oa-life-cycles-for-comment/" TargetMode="Externa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library3.hud.ac.uk/blogs/hhuloa/" TargetMode="External"/><Relationship Id="rId1" Type="http://schemas.openxmlformats.org/officeDocument/2006/relationships/slideLayout" Target="../slideLayouts/slideLayout90.xml"/><Relationship Id="rId4" Type="http://schemas.openxmlformats.org/officeDocument/2006/relationships/hyperlink" Target="http://creativecommons.org/licenses/by/4.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3.hud.ac.uk/blogs/oawa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ms.uflib.ufl.edu/ScholComm/Index.asp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2.xml"/><Relationship Id="rId5" Type="http://schemas.openxmlformats.org/officeDocument/2006/relationships/hyperlink" Target="http://libraryconnect.elsevier.com/articles/2015-07/it-time-re-envision-role-academic-librarians-faculty-research" TargetMode="Externa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3.hud.ac.uk/blogs/hhuloa/2015/12/02/new-oa-life-cycles-for-comment/" TargetMode="Externa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Seeing Open Access </a:t>
            </a:r>
            <a:r>
              <a:rPr lang="en-GB" sz="2800" dirty="0" smtClean="0">
                <a:solidFill>
                  <a:schemeClr val="tx1"/>
                </a:solidFill>
              </a:rPr>
              <a:t>processes more clearly: Mapping </a:t>
            </a:r>
            <a:r>
              <a:rPr lang="en-GB" sz="2800" dirty="0">
                <a:solidFill>
                  <a:schemeClr val="tx1"/>
                </a:solidFill>
              </a:rPr>
              <a:t>the life cycle of open access for publishers, researchers and libraries</a:t>
            </a: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Graham Stone</a:t>
            </a:r>
          </a:p>
          <a:p>
            <a:r>
              <a:rPr lang="en-US" dirty="0" smtClean="0"/>
              <a:t>Collections and Scholarly Communications Librarian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49275" y="303213"/>
            <a:ext cx="6902450" cy="9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R2R Conference </a:t>
            </a:r>
          </a:p>
          <a:p>
            <a:pPr eaLnBrk="1" hangingPunct="1">
              <a:defRPr/>
            </a:pPr>
            <a:r>
              <a:rPr lang="en-GB" sz="2400" i="1" dirty="0" smtClean="0">
                <a:solidFill>
                  <a:srgbClr val="FFC000"/>
                </a:solidFill>
              </a:rPr>
              <a:t>15-16 February 2016</a:t>
            </a:r>
          </a:p>
        </p:txBody>
      </p:sp>
    </p:spTree>
    <p:extLst>
      <p:ext uri="{BB962C8B-B14F-4D97-AF65-F5344CB8AC3E}">
        <p14:creationId xmlns:p14="http://schemas.microsoft.com/office/powerpoint/2010/main" val="26652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25" y="108825"/>
            <a:ext cx="9277251" cy="65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Research </a:t>
            </a:r>
            <a:r>
              <a:rPr lang="en-US" dirty="0" smtClean="0"/>
              <a:t>Lifecycle</a:t>
            </a:r>
            <a:br>
              <a:rPr lang="en-US" dirty="0" smtClean="0"/>
            </a:br>
            <a:r>
              <a:rPr lang="en-GB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For research managers</a:t>
            </a:r>
            <a:endParaRPr lang="en-US" sz="2400" i="1" kern="1200" dirty="0">
              <a:solidFill>
                <a:srgbClr val="FFC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Institutional processes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all institutions will have all processes up and running</a:t>
            </a:r>
          </a:p>
          <a:p>
            <a:r>
              <a:rPr lang="en-GB" dirty="0" smtClean="0"/>
              <a:t>Funder liaison/mandates that </a:t>
            </a:r>
            <a:r>
              <a:rPr lang="en-GB" dirty="0"/>
              <a:t>directly impact upon the work of the open access team</a:t>
            </a:r>
          </a:p>
          <a:p>
            <a:r>
              <a:rPr lang="en-GB" dirty="0" smtClean="0"/>
              <a:t>Above </a:t>
            </a:r>
            <a:r>
              <a:rPr lang="en-GB" dirty="0"/>
              <a:t>campus services</a:t>
            </a:r>
          </a:p>
          <a:p>
            <a:r>
              <a:rPr lang="en-GB" dirty="0" smtClean="0"/>
              <a:t>9 stages of the </a:t>
            </a:r>
            <a:r>
              <a:rPr lang="en-US" dirty="0" smtClean="0"/>
              <a:t>Sponsored </a:t>
            </a:r>
            <a:r>
              <a:rPr lang="en-US" dirty="0"/>
              <a:t>Projects Lifecycle</a:t>
            </a:r>
          </a:p>
        </p:txBody>
      </p:sp>
    </p:spTree>
    <p:extLst>
      <p:ext uri="{BB962C8B-B14F-4D97-AF65-F5344CB8AC3E}">
        <p14:creationId xmlns:p14="http://schemas.microsoft.com/office/powerpoint/2010/main" val="24965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65" y="152636"/>
            <a:ext cx="9301677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</a:t>
            </a:r>
            <a:r>
              <a:rPr lang="en-US" dirty="0" smtClean="0"/>
              <a:t>Lifecycle</a:t>
            </a:r>
            <a:br>
              <a:rPr lang="en-US" dirty="0" smtClean="0"/>
            </a:br>
            <a:r>
              <a:rPr lang="en-GB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For researchers</a:t>
            </a:r>
            <a:endParaRPr lang="en-US" sz="2400" i="1" kern="1200" dirty="0">
              <a:solidFill>
                <a:srgbClr val="FFC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708920"/>
            <a:ext cx="40386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</a:t>
            </a:r>
            <a:r>
              <a:rPr lang="en-US" dirty="0" smtClean="0"/>
              <a:t>Lifecycle</a:t>
            </a:r>
            <a:br>
              <a:rPr lang="en-US" dirty="0" smtClean="0"/>
            </a:br>
            <a:r>
              <a:rPr lang="en-GB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For researchers</a:t>
            </a:r>
            <a:endParaRPr lang="en-US" sz="2400" i="1" kern="1200" dirty="0">
              <a:solidFill>
                <a:srgbClr val="FFC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Institutional processes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all institutions will have all processes up and running</a:t>
            </a:r>
          </a:p>
          <a:p>
            <a:r>
              <a:rPr lang="en-GB" dirty="0" smtClean="0"/>
              <a:t>Funder liaison/mandates that </a:t>
            </a:r>
            <a:r>
              <a:rPr lang="en-GB" dirty="0"/>
              <a:t>directly impact upon the work of the open access team</a:t>
            </a:r>
          </a:p>
          <a:p>
            <a:r>
              <a:rPr lang="en-GB" dirty="0" smtClean="0"/>
              <a:t>Above </a:t>
            </a:r>
            <a:r>
              <a:rPr lang="en-GB" dirty="0"/>
              <a:t>campus services</a:t>
            </a:r>
          </a:p>
          <a:p>
            <a:r>
              <a:rPr lang="en-GB" dirty="0"/>
              <a:t>Publisher services that directly impact upon the work of the </a:t>
            </a:r>
            <a:r>
              <a:rPr lang="en-GB" dirty="0" smtClean="0"/>
              <a:t>researchers</a:t>
            </a:r>
            <a:endParaRPr lang="en-GB" dirty="0"/>
          </a:p>
          <a:p>
            <a:r>
              <a:rPr lang="en-GB" dirty="0" smtClean="0"/>
              <a:t>6 </a:t>
            </a:r>
            <a:r>
              <a:rPr lang="en-GB" dirty="0"/>
              <a:t>sections of OAWAL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2089"/>
            <a:ext cx="9400846" cy="66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</a:t>
            </a:r>
            <a:r>
              <a:rPr lang="en-US" dirty="0" smtClean="0"/>
              <a:t>Lifecycle</a:t>
            </a:r>
            <a:br>
              <a:rPr lang="en-US" dirty="0" smtClean="0"/>
            </a:br>
            <a:r>
              <a:rPr lang="en-GB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For publishers</a:t>
            </a:r>
            <a:endParaRPr lang="en-US" sz="2400" i="1" kern="1200" dirty="0">
              <a:solidFill>
                <a:srgbClr val="FFC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Institutional processes</a:t>
            </a:r>
            <a:endParaRPr lang="en-GB" dirty="0"/>
          </a:p>
          <a:p>
            <a:r>
              <a:rPr lang="en-GB" dirty="0" smtClean="0"/>
              <a:t>Funder liaison/mandates that </a:t>
            </a:r>
            <a:r>
              <a:rPr lang="en-GB" dirty="0"/>
              <a:t>directly impact upon the work of the open access team</a:t>
            </a:r>
          </a:p>
          <a:p>
            <a:r>
              <a:rPr lang="en-GB" dirty="0" smtClean="0"/>
              <a:t>Above </a:t>
            </a:r>
            <a:r>
              <a:rPr lang="en-GB" dirty="0"/>
              <a:t>campus services</a:t>
            </a:r>
          </a:p>
          <a:p>
            <a:r>
              <a:rPr lang="en-GB" dirty="0"/>
              <a:t>6 sections of OAWAL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382349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Joining the dots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From this:</a:t>
            </a:r>
            <a:endParaRPr lang="en-GB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" y="2857890"/>
            <a:ext cx="3657600" cy="258525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To this:</a:t>
            </a:r>
            <a:endParaRPr lang="en-GB" sz="2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15382"/>
            <a:ext cx="4041775" cy="22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38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Jisc</a:t>
            </a:r>
            <a:r>
              <a:rPr lang="en-US" dirty="0" smtClean="0"/>
              <a:t> OA Pathfinders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9 Jisc Open Access Pathfinder projects running June 2014 – May 2016</a:t>
            </a:r>
          </a:p>
          <a:p>
            <a:pPr lvl="1"/>
            <a:r>
              <a:rPr lang="en-GB" sz="1600" dirty="0">
                <a:hlinkClick r:id="rId2"/>
              </a:rPr>
              <a:t>http://openaccess.jiscinvolve.org/wp/pathfinder-projects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1800" dirty="0"/>
              <a:t>Aimed at:</a:t>
            </a:r>
          </a:p>
          <a:p>
            <a:pPr lvl="1"/>
            <a:r>
              <a:rPr lang="en-GB" sz="1600" dirty="0"/>
              <a:t>Recognizing OA work within institutions</a:t>
            </a:r>
          </a:p>
          <a:p>
            <a:pPr lvl="1"/>
            <a:r>
              <a:rPr lang="en-GB" sz="1600" dirty="0"/>
              <a:t>Stimulating collaboration</a:t>
            </a:r>
          </a:p>
          <a:p>
            <a:pPr lvl="1"/>
            <a:r>
              <a:rPr lang="en-GB" sz="1600" dirty="0"/>
              <a:t>Highlighting good practice</a:t>
            </a:r>
          </a:p>
          <a:p>
            <a:pPr lvl="1"/>
            <a:r>
              <a:rPr lang="en-GB" sz="1600" dirty="0"/>
              <a:t>Preparing for the introduction of the HEFCE REF Open Access </a:t>
            </a:r>
            <a:r>
              <a:rPr lang="en-GB" sz="1600" dirty="0" smtClean="0"/>
              <a:t>policy</a:t>
            </a:r>
            <a:endParaRPr lang="en-GB" sz="1600" dirty="0"/>
          </a:p>
          <a:p>
            <a:r>
              <a:rPr lang="en-GB" sz="1800" dirty="0"/>
              <a:t>Other projects are </a:t>
            </a:r>
            <a:r>
              <a:rPr lang="en-GB" sz="1800" dirty="0" smtClean="0"/>
              <a:t>available:</a:t>
            </a:r>
          </a:p>
          <a:p>
            <a:pPr lvl="1"/>
            <a:r>
              <a:rPr lang="en-GB" sz="1600" dirty="0" smtClean="0"/>
              <a:t>Ethnographic studies</a:t>
            </a:r>
          </a:p>
          <a:p>
            <a:pPr lvl="1"/>
            <a:r>
              <a:rPr lang="en-GB" sz="1600" dirty="0" smtClean="0"/>
              <a:t>Guides for researchers wishing to engage etc. </a:t>
            </a:r>
          </a:p>
          <a:p>
            <a:pPr lvl="1"/>
            <a:r>
              <a:rPr lang="en-GB" sz="1600" dirty="0" smtClean="0"/>
              <a:t>Self-assessment </a:t>
            </a:r>
            <a:r>
              <a:rPr lang="en-GB" sz="1600" dirty="0"/>
              <a:t>tool for </a:t>
            </a:r>
            <a:r>
              <a:rPr lang="en-GB" sz="1600" dirty="0" smtClean="0"/>
              <a:t>researchers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could all benefit </a:t>
            </a:r>
            <a:r>
              <a:rPr lang="en-GB" dirty="0" smtClean="0"/>
              <a:t>from</a:t>
            </a:r>
            <a:br>
              <a:rPr lang="en-GB" dirty="0" smtClean="0"/>
            </a:br>
            <a:r>
              <a:rPr lang="en-GB" dirty="0" smtClean="0"/>
              <a:t>further </a:t>
            </a:r>
            <a:r>
              <a:rPr lang="en-GB" dirty="0"/>
              <a:t>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988840"/>
            <a:ext cx="8229600" cy="3598862"/>
          </a:xfrm>
        </p:spPr>
        <p:txBody>
          <a:bodyPr/>
          <a:lstStyle/>
          <a:p>
            <a:r>
              <a:rPr lang="en-GB" dirty="0" smtClean="0"/>
              <a:t>These are ‘our’ life cycles from a library/research office perspective</a:t>
            </a:r>
          </a:p>
          <a:p>
            <a:r>
              <a:rPr lang="en-GB" dirty="0" smtClean="0"/>
              <a:t>What is your perspective?</a:t>
            </a:r>
          </a:p>
          <a:p>
            <a:pPr lvl="1"/>
            <a:r>
              <a:rPr lang="en-GB" dirty="0" smtClean="0"/>
              <a:t>Please feedback via the </a:t>
            </a:r>
            <a:r>
              <a:rPr lang="en-GB" dirty="0" err="1" smtClean="0"/>
              <a:t>HHuLOA</a:t>
            </a:r>
            <a:r>
              <a:rPr lang="en-GB" dirty="0" smtClean="0"/>
              <a:t> blog: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://library3.hud.ac.uk/blogs/hhuloa/2015/12/02/new-oa-life-cycles-for-comment/</a:t>
            </a:r>
            <a:r>
              <a:rPr lang="en-US" dirty="0"/>
              <a:t> </a:t>
            </a:r>
          </a:p>
          <a:p>
            <a:r>
              <a:rPr lang="en-GB" dirty="0" smtClean="0"/>
              <a:t>We lack common language and understanding of priorities</a:t>
            </a:r>
          </a:p>
          <a:p>
            <a:r>
              <a:rPr lang="en-US" dirty="0" smtClean="0"/>
              <a:t>The </a:t>
            </a:r>
            <a:r>
              <a:rPr lang="en-US" dirty="0"/>
              <a:t>more we share about our open access implementations, the more we can learn from each </a:t>
            </a:r>
            <a:r>
              <a:rPr lang="en-US" dirty="0" smtClean="0"/>
              <a:t>other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3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 for </a:t>
            </a:r>
            <a:r>
              <a:rPr lang="en-GB" dirty="0" err="1" smtClean="0"/>
              <a:t>HHuLOA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i="1" kern="1200" dirty="0" smtClean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How can we really embed OA?</a:t>
            </a:r>
            <a:endParaRPr lang="en-GB" sz="2400" i="1" kern="1200" dirty="0">
              <a:solidFill>
                <a:srgbClr val="FFC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951338" cy="3598862"/>
          </a:xfrm>
        </p:spPr>
        <p:txBody>
          <a:bodyPr/>
          <a:lstStyle/>
          <a:p>
            <a:r>
              <a:rPr lang="en-GB" dirty="0" smtClean="0"/>
              <a:t>Can we embed OA into the e-resources management workflow?</a:t>
            </a:r>
          </a:p>
          <a:p>
            <a:pPr lvl="1"/>
            <a:r>
              <a:rPr lang="en-GB" dirty="0" smtClean="0"/>
              <a:t>Individual </a:t>
            </a:r>
            <a:r>
              <a:rPr lang="en-GB" dirty="0"/>
              <a:t>papers, fully open access journals, offset </a:t>
            </a:r>
            <a:r>
              <a:rPr lang="en-GB" dirty="0" smtClean="0"/>
              <a:t>deals</a:t>
            </a:r>
          </a:p>
          <a:p>
            <a:pPr lvl="1"/>
            <a:r>
              <a:rPr lang="en-GB" dirty="0" smtClean="0"/>
              <a:t>OA and e-resources are </a:t>
            </a:r>
            <a:r>
              <a:rPr lang="en-GB" dirty="0"/>
              <a:t>increasingly </a:t>
            </a:r>
            <a:r>
              <a:rPr lang="en-GB" dirty="0" smtClean="0"/>
              <a:t>overlapping, so </a:t>
            </a:r>
            <a:r>
              <a:rPr lang="en-GB" dirty="0"/>
              <a:t>need to be treated together</a:t>
            </a:r>
          </a:p>
          <a:p>
            <a:pPr lvl="1"/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5756"/>
            <a:ext cx="3134246" cy="84878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91916"/>
            <a:ext cx="3309358" cy="18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://library3.hud.ac.uk/blogs/hhuloa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#</a:t>
            </a:r>
            <a:r>
              <a:rPr lang="en-US" dirty="0" err="1" smtClean="0"/>
              <a:t>hhuloa</a:t>
            </a: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/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/>
          </a:p>
          <a:p>
            <a:pPr marL="342900" lvl="1" indent="-342900">
              <a:buFontTx/>
              <a:buChar char="•"/>
            </a:pPr>
            <a:r>
              <a:rPr lang="en-US" dirty="0" smtClean="0"/>
              <a:t>Graham Stone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g.stone@hud.ac.uk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@</a:t>
            </a:r>
            <a:r>
              <a:rPr lang="en-US" dirty="0" err="1"/>
              <a:t>Graham_Stone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4488927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72263" y="4417490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4"/>
              </a:rPr>
              <a:t>Creative Commons Attribution 4.0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292080" y="4077072"/>
            <a:ext cx="3060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dirty="0">
                <a:cs typeface="Arial" charset="0"/>
              </a:rPr>
              <a:t>http://eprints.hud.ac.uk/26488/</a:t>
            </a:r>
          </a:p>
        </p:txBody>
      </p:sp>
    </p:spTree>
    <p:extLst>
      <p:ext uri="{BB962C8B-B14F-4D97-AF65-F5344CB8AC3E}">
        <p14:creationId xmlns:p14="http://schemas.microsoft.com/office/powerpoint/2010/main" val="1222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HHuLOA</a:t>
            </a:r>
            <a:r>
              <a:rPr lang="en-US" dirty="0" smtClean="0"/>
              <a:t> </a:t>
            </a:r>
            <a:r>
              <a:rPr lang="en-US" dirty="0"/>
              <a:t>project</a:t>
            </a:r>
            <a:br>
              <a:rPr lang="en-US" dirty="0"/>
            </a:br>
            <a:r>
              <a:rPr lang="en-US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Hull, </a:t>
            </a:r>
            <a:r>
              <a:rPr lang="en-US" sz="2400" i="1" kern="1200" dirty="0" err="1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Huddersfield</a:t>
            </a:r>
            <a:r>
              <a:rPr lang="en-US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 and Lincoln Open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Looking at </a:t>
            </a:r>
            <a:r>
              <a:rPr lang="en-US" dirty="0"/>
              <a:t>open access from two perspectives</a:t>
            </a:r>
          </a:p>
          <a:p>
            <a:pPr lvl="1"/>
            <a:r>
              <a:rPr lang="en-US" dirty="0"/>
              <a:t>Getting our house in order so open access processes work</a:t>
            </a:r>
          </a:p>
          <a:p>
            <a:pPr lvl="2"/>
            <a:r>
              <a:rPr lang="en-US" dirty="0"/>
              <a:t>Capturing work in progress</a:t>
            </a:r>
          </a:p>
          <a:p>
            <a:pPr lvl="2"/>
            <a:r>
              <a:rPr lang="en-US" dirty="0"/>
              <a:t>Navigating funder policies</a:t>
            </a:r>
          </a:p>
          <a:p>
            <a:pPr lvl="2"/>
            <a:r>
              <a:rPr lang="en-US" dirty="0"/>
              <a:t>Identifying gaps and putting everything together in a lifecycle</a:t>
            </a:r>
          </a:p>
          <a:p>
            <a:pPr lvl="1"/>
            <a:r>
              <a:rPr lang="en-US" dirty="0"/>
              <a:t>Exploring how open access links into research development</a:t>
            </a:r>
          </a:p>
          <a:p>
            <a:pPr lvl="2"/>
            <a:r>
              <a:rPr lang="en-US" dirty="0"/>
              <a:t>Open access lifecycle from different stakeholder perspectives</a:t>
            </a:r>
          </a:p>
          <a:p>
            <a:pPr lvl="2"/>
            <a:r>
              <a:rPr lang="en-US" dirty="0"/>
              <a:t>Practicalities of how open access can be embedded in research</a:t>
            </a:r>
          </a:p>
          <a:p>
            <a:pPr lvl="2"/>
            <a:r>
              <a:rPr lang="en-US" dirty="0"/>
              <a:t>Open access and research strategy</a:t>
            </a:r>
          </a:p>
          <a:p>
            <a:r>
              <a:rPr lang="en-US" dirty="0"/>
              <a:t>Perspective of three institutions with developing research portfolios</a:t>
            </a:r>
          </a:p>
        </p:txBody>
      </p:sp>
    </p:spTree>
    <p:extLst>
      <p:ext uri="{BB962C8B-B14F-4D97-AF65-F5344CB8AC3E}">
        <p14:creationId xmlns:p14="http://schemas.microsoft.com/office/powerpoint/2010/main" val="30379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OAWAL?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3158002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600" dirty="0" smtClean="0"/>
              <a:t>Goal </a:t>
            </a:r>
            <a:r>
              <a:rPr lang="en-GB" sz="1600" dirty="0"/>
              <a:t>is to produce an openly accessible wiki/blog reference site for librarians working on the management of open access workflows</a:t>
            </a:r>
          </a:p>
          <a:p>
            <a:r>
              <a:rPr lang="en-GB" sz="1600" dirty="0"/>
              <a:t>To contain best practice guidance and charts for research &amp; publishing alignment</a:t>
            </a:r>
          </a:p>
          <a:p>
            <a:r>
              <a:rPr lang="en-GB" sz="1600" dirty="0" smtClean="0"/>
              <a:t>Contains </a:t>
            </a:r>
            <a:r>
              <a:rPr lang="en-GB" sz="1600" dirty="0"/>
              <a:t>international examples</a:t>
            </a:r>
          </a:p>
          <a:p>
            <a:r>
              <a:rPr lang="en-GB" sz="1600" dirty="0" smtClean="0"/>
              <a:t>Agnostic </a:t>
            </a:r>
            <a:r>
              <a:rPr lang="en-GB" sz="1600" dirty="0"/>
              <a:t>regarding the route to OA &amp; level of advocacy</a:t>
            </a:r>
          </a:p>
          <a:p>
            <a:r>
              <a:rPr lang="en-GB" sz="1600" dirty="0"/>
              <a:t>OAWAL wants to promote incorporation with the research &amp; publication </a:t>
            </a:r>
            <a:r>
              <a:rPr lang="en-GB" sz="1600" dirty="0" smtClean="0"/>
              <a:t>process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22917" y="2971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hlinkClick r:id="rId3"/>
              </a:rPr>
              <a:t>https</a:t>
            </a:r>
            <a:r>
              <a:rPr lang="en-US" sz="1200" b="1" dirty="0">
                <a:hlinkClick r:id="rId3"/>
              </a:rPr>
              <a:t>://library3.hud.ac.uk/blogs/oawal</a:t>
            </a:r>
            <a:r>
              <a:rPr lang="en-US" sz="1200" b="1" dirty="0" smtClean="0">
                <a:hlinkClick r:id="rId3"/>
              </a:rPr>
              <a:t>/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568" y="3646562"/>
            <a:ext cx="4038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77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77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77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7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7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7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7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77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kern="0" dirty="0" smtClean="0"/>
              <a:t>Jill Emery, Portland State</a:t>
            </a:r>
          </a:p>
          <a:p>
            <a:pPr marL="0" indent="0">
              <a:buNone/>
            </a:pPr>
            <a:r>
              <a:rPr lang="en-GB" sz="1600" kern="0" dirty="0" smtClean="0"/>
              <a:t>Graham Stone, Huddersfield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42335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the Research Lifecycle?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Projects &#10;Lifecy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482" y="1412776"/>
            <a:ext cx="3598862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2205038"/>
            <a:ext cx="4038600" cy="3598862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Important to remember that publication &amp; data are the outputs of research; not the basis for research</a:t>
            </a:r>
          </a:p>
          <a:p>
            <a:r>
              <a:rPr lang="en-US" sz="2000" dirty="0" smtClean="0"/>
              <a:t>Faculty faced with multiple time constraints</a:t>
            </a:r>
          </a:p>
          <a:p>
            <a:r>
              <a:rPr lang="en-US" sz="2000" dirty="0" smtClean="0"/>
              <a:t>Faculty respond more positively when their process is understood</a:t>
            </a:r>
          </a:p>
          <a:p>
            <a:r>
              <a:rPr lang="en-US" sz="2000" dirty="0" smtClean="0"/>
              <a:t>Our timelines are not their timelines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5068953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Sponsored Projects Lifecycle from PSU Research Development &amp; </a:t>
            </a:r>
            <a:r>
              <a:rPr lang="en-US" sz="1400" dirty="0"/>
              <a:t>Administration https://sites.google.com/a/pdx.edu/research/lifecycle</a:t>
            </a:r>
          </a:p>
        </p:txBody>
      </p:sp>
    </p:spTree>
    <p:extLst>
      <p:ext uri="{BB962C8B-B14F-4D97-AF65-F5344CB8AC3E}">
        <p14:creationId xmlns:p14="http://schemas.microsoft.com/office/powerpoint/2010/main" val="41728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North American Visions</a:t>
            </a:r>
            <a:endParaRPr lang="en-US" dirty="0"/>
          </a:p>
        </p:txBody>
      </p:sp>
      <p:pic>
        <p:nvPicPr>
          <p:cNvPr id="1026" name="Picture 2" descr="http://cms.uflib.ufl.edu/portals/scholcomm/scholcommcycl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81" y="1143000"/>
            <a:ext cx="36385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181" y="47244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University of Florida George A. </a:t>
            </a:r>
            <a:r>
              <a:rPr lang="en-US" sz="1400" dirty="0" err="1"/>
              <a:t>Smathers</a:t>
            </a:r>
            <a:r>
              <a:rPr lang="en-US" sz="1400" dirty="0"/>
              <a:t> Libraries, Scholarly Communication Home Page: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cms.uflib.ufl.edu/ScholComm/Index.aspx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30" name="Picture 6" descr="http://libraryconnect.elsevier.com/sites/default/files/Brydges_Figure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619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5400" y="4419600"/>
            <a:ext cx="350741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 it time to re-envision the role of academic librarians in faculty research</a:t>
            </a:r>
            <a:r>
              <a:rPr lang="en-US" sz="1400" dirty="0" smtClean="0"/>
              <a:t>? </a:t>
            </a:r>
            <a:r>
              <a:rPr lang="en-US" sz="1400" dirty="0" err="1" smtClean="0"/>
              <a:t>Brydges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smtClean="0"/>
              <a:t>Clarke</a:t>
            </a:r>
            <a:r>
              <a:rPr lang="en-US" sz="1400" dirty="0"/>
              <a:t>, University of Calgary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libraryconnect.elsevier.com/articles/2015-07/it-time-re-envision-role-academic-librarians-faculty-research#sthash.NcrWdr6x.dpuf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63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Lifecycle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For librarians/repository managers</a:t>
            </a:r>
          </a:p>
          <a:p>
            <a:r>
              <a:rPr lang="en-US" dirty="0" smtClean="0"/>
              <a:t>For research managers</a:t>
            </a:r>
          </a:p>
          <a:p>
            <a:r>
              <a:rPr lang="en-US" dirty="0" smtClean="0"/>
              <a:t>For researchers</a:t>
            </a:r>
          </a:p>
          <a:p>
            <a:r>
              <a:rPr lang="en-US" dirty="0" smtClean="0"/>
              <a:t>For publishers</a:t>
            </a:r>
          </a:p>
          <a:p>
            <a:endParaRPr lang="en-US" dirty="0"/>
          </a:p>
          <a:p>
            <a:r>
              <a:rPr lang="en-US" dirty="0" smtClean="0"/>
              <a:t>For the US and UK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https://library3.hud.ac.uk/blogs/hhuloa/2015/12/02/new-oa-life-cycles-for-comment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</a:t>
            </a:r>
            <a:r>
              <a:rPr lang="en-US" dirty="0" smtClean="0"/>
              <a:t>Lifecycle</a:t>
            </a:r>
            <a:br>
              <a:rPr lang="en-US" dirty="0" smtClean="0"/>
            </a:br>
            <a:r>
              <a:rPr lang="en-GB" sz="2400" i="1" kern="1200" dirty="0">
                <a:solidFill>
                  <a:srgbClr val="FFC000"/>
                </a:solidFill>
                <a:latin typeface="Arial" charset="0"/>
                <a:ea typeface="+mn-ea"/>
                <a:cs typeface="Arial" charset="0"/>
              </a:rPr>
              <a:t>For librarians/repository managers</a:t>
            </a:r>
            <a:endParaRPr lang="en-US" sz="2400" i="1" kern="1200" dirty="0">
              <a:solidFill>
                <a:srgbClr val="FFC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7 </a:t>
            </a:r>
            <a:r>
              <a:rPr lang="en-GB" dirty="0"/>
              <a:t>stages of the publishing process as described by Neil Jacobs (Jisc OA Services)</a:t>
            </a:r>
          </a:p>
          <a:p>
            <a:r>
              <a:rPr lang="en-GB" dirty="0"/>
              <a:t>Institutional </a:t>
            </a:r>
            <a:r>
              <a:rPr lang="en-GB" dirty="0" smtClean="0"/>
              <a:t>processes</a:t>
            </a:r>
          </a:p>
          <a:p>
            <a:pPr lvl="1"/>
            <a:r>
              <a:rPr lang="en-GB" dirty="0" smtClean="0"/>
              <a:t>Not </a:t>
            </a:r>
            <a:r>
              <a:rPr lang="en-GB" dirty="0"/>
              <a:t>all institutions will have all processes up and running</a:t>
            </a:r>
          </a:p>
          <a:p>
            <a:r>
              <a:rPr lang="en-GB" dirty="0"/>
              <a:t>Publisher services that directly impact upon the work of the open access team</a:t>
            </a:r>
          </a:p>
          <a:p>
            <a:r>
              <a:rPr lang="en-GB" dirty="0" smtClean="0"/>
              <a:t>Above </a:t>
            </a:r>
            <a:r>
              <a:rPr lang="en-GB" dirty="0"/>
              <a:t>campus services</a:t>
            </a:r>
          </a:p>
          <a:p>
            <a:r>
              <a:rPr lang="en-GB" dirty="0"/>
              <a:t>6 sections of </a:t>
            </a:r>
            <a:r>
              <a:rPr lang="en-GB" dirty="0" smtClean="0"/>
              <a:t>OAWAL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641" y="-27384"/>
            <a:ext cx="9737282" cy="6885384"/>
          </a:xfrm>
        </p:spPr>
      </p:pic>
    </p:spTree>
    <p:extLst>
      <p:ext uri="{BB962C8B-B14F-4D97-AF65-F5344CB8AC3E}">
        <p14:creationId xmlns:p14="http://schemas.microsoft.com/office/powerpoint/2010/main" val="34118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5117</TotalTime>
  <Words>660</Words>
  <Application>Microsoft Office PowerPoint</Application>
  <PresentationFormat>On-screen Show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BM_University_of_Huddersfield</vt:lpstr>
      <vt:lpstr>9_White</vt:lpstr>
      <vt:lpstr>Seeing Open Access processes more clearly: Mapping the life cycle of open access for publishers, researchers and libraries</vt:lpstr>
      <vt:lpstr>Jisc OA Pathfinders</vt:lpstr>
      <vt:lpstr>HHuLOA project Hull, Huddersfield and Lincoln Open Access</vt:lpstr>
      <vt:lpstr>What Is OAWAL?</vt:lpstr>
      <vt:lpstr>Why the Research Lifecycle?</vt:lpstr>
      <vt:lpstr>North American Visions</vt:lpstr>
      <vt:lpstr>The Research Lifecycle</vt:lpstr>
      <vt:lpstr>The Research Lifecycle For librarians/repository managers</vt:lpstr>
      <vt:lpstr>PowerPoint Presentation</vt:lpstr>
      <vt:lpstr>PowerPoint Presentation</vt:lpstr>
      <vt:lpstr>The Research Lifecycle For research managers</vt:lpstr>
      <vt:lpstr>PowerPoint Presentation</vt:lpstr>
      <vt:lpstr>The Research Lifecycle For researchers</vt:lpstr>
      <vt:lpstr>The Research Lifecycle For researchers</vt:lpstr>
      <vt:lpstr>PowerPoint Presentation</vt:lpstr>
      <vt:lpstr>the Research Lifecycle For publishers</vt:lpstr>
      <vt:lpstr>PowerPoint Presentation</vt:lpstr>
      <vt:lpstr>Joining the dots</vt:lpstr>
      <vt:lpstr>PowerPoint Presentation</vt:lpstr>
      <vt:lpstr>We could all benefit from further dialogue</vt:lpstr>
      <vt:lpstr>Next steps for HHuLOA How can we really embed OA?</vt:lpstr>
      <vt:lpstr>Thank you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199</cp:revision>
  <cp:lastPrinted>2016-02-13T12:48:10Z</cp:lastPrinted>
  <dcterms:created xsi:type="dcterms:W3CDTF">2012-10-10T08:25:01Z</dcterms:created>
  <dcterms:modified xsi:type="dcterms:W3CDTF">2016-02-13T12:48:18Z</dcterms:modified>
</cp:coreProperties>
</file>