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64" r:id="rId12"/>
  </p:sldMasterIdLst>
  <p:notesMasterIdLst>
    <p:notesMasterId r:id="rId30"/>
  </p:notesMasterIdLst>
  <p:handoutMasterIdLst>
    <p:handoutMasterId r:id="rId31"/>
  </p:handoutMasterIdLst>
  <p:sldIdLst>
    <p:sldId id="298" r:id="rId13"/>
    <p:sldId id="314" r:id="rId14"/>
    <p:sldId id="315" r:id="rId15"/>
    <p:sldId id="300" r:id="rId16"/>
    <p:sldId id="299" r:id="rId17"/>
    <p:sldId id="304" r:id="rId18"/>
    <p:sldId id="312" r:id="rId19"/>
    <p:sldId id="301" r:id="rId20"/>
    <p:sldId id="305" r:id="rId21"/>
    <p:sldId id="306" r:id="rId22"/>
    <p:sldId id="311" r:id="rId23"/>
    <p:sldId id="308" r:id="rId24"/>
    <p:sldId id="309" r:id="rId25"/>
    <p:sldId id="310" r:id="rId26"/>
    <p:sldId id="313" r:id="rId27"/>
    <p:sldId id="316" r:id="rId28"/>
    <p:sldId id="269" r:id="rId29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72"/>
    <a:srgbClr val="005A84"/>
    <a:srgbClr val="FF33CC"/>
    <a:srgbClr val="6254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5" autoAdjust="0"/>
    <p:restoredTop sz="67371" autoAdjust="0"/>
  </p:normalViewPr>
  <p:slideViewPr>
    <p:cSldViewPr>
      <p:cViewPr varScale="1">
        <p:scale>
          <a:sx n="75" d="100"/>
          <a:sy n="75" d="100"/>
        </p:scale>
        <p:origin x="-24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A1D84D11-BE54-4259-B305-D1EFEE4493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81AC97AB-1326-46FE-9848-A4889E790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The</a:t>
            </a:r>
            <a:r>
              <a:rPr lang="en-GB" sz="1200" baseline="0" dirty="0" smtClean="0"/>
              <a:t> T</a:t>
            </a:r>
            <a:r>
              <a:rPr lang="en-GB" sz="1200" dirty="0" smtClean="0"/>
              <a:t>eaching and Learning Institute was set up in May 2010 by Professor Tim Thornton, Pro-Vice Chancellor for teaching and learning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C97AB-1326-46FE-9848-A4889E790F6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C97AB-1326-46FE-9848-A4889E790F6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3CADD-D9A8-459C-A0F7-0B5B27C4C0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F9D63-E4B0-4344-A4AA-3BB5071914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A51D-452F-4EDF-9E1F-69A5BB6E79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1047-3B4A-4D2A-BA51-7BA04A364D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333C-48B3-4716-AE57-FE8EDFCA55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202CA-3D77-42E1-AA6B-C4D98CFFCE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A8885-13C2-4B13-8FE8-BFB253EE43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6FA27-23C3-4B2B-A197-B5988873FA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C27D-8E23-4E31-9399-7BCCC38CAD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B60CF-07B0-461F-95E4-4C60F239DF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FC09B-839B-45B4-B56B-9E4940AAF6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1B37-FC1D-4AD6-A266-25A42547A9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57D93-54AF-490E-87B9-A15CC338E5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736C-B2F0-4EA5-B401-5D2C82C81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4F92-456B-4D67-BBBA-9355A37A56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9F32-37D2-497F-A59C-A6600238F6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C7220-0CD8-4E98-8BF6-A9C4C76A5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C5ED-7938-46F6-BAC2-E1C070D7A4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DF9B-3F9D-492B-8B67-B971D94B0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9C8E-ACEC-4F7F-AC0A-FE3632F7D7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59E2-F171-45F4-8CB8-B42CAF9C3A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C2A29-69EB-48E1-9560-AD7AED028D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24DD0-1EAB-491A-AC7B-BC32373A7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1346-A6A5-478F-B86D-EBF92E0D38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C8180-44E6-4517-A6D7-F18C607DDA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F524B-1C73-4BD0-B696-EB82075243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EB132-D842-4CFA-887C-9965424DE6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A5C2-5942-4521-98B6-CC2AB90C7B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0F31-CC75-432E-8B99-C87B7B75E0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A03D-EE64-4878-AB2A-BA5025C33A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E66FD-C08A-4ADE-91A7-30544C8B08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CAAC-FAEE-43F3-B730-70D56C11C5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4B6A5-54B6-4673-88D8-2F64EF1528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9ED10-0387-40C8-AAF6-42E12E4922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8185-5961-4EA2-B0F5-52C6F97097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61F9-2AE6-47A8-ABA0-4D613F30BD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E0D0-E1EF-46A9-9768-9A64BE9BFD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CAE47-CBF4-406B-BB08-F9D1F45725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11CA1-BDEC-4129-8A27-9F6596154E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44E50-4BD6-4490-9C9F-332A6B40DC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76339-63C4-429C-9CD0-CFDCE20AA9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F0F33-5309-432C-B2D1-BF4D324FE1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84C9-C471-45C3-99F4-57C5A76F43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40E21-2A50-48AE-B29C-3AAA09C5B3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EC12-A2E9-47D7-86A7-5C98D10A1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BAD22-DFAA-4270-8F50-F95D5B4E76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F489-71C3-4801-AC0A-82D7CEE32E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CD7B0-9BA4-4D03-8ADB-72CEE3002A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7B37-38BF-46EA-B299-72675C07D9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55142-9661-479C-B4C6-41523CBABF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47111-0776-46C5-9514-798C73C22F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6D2C5-654A-4A76-A6C9-AD23418C5E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2645-C620-4187-A328-10C3B260D0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7DF8-8D73-4C6C-B865-DA3251AE27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7CE18-EFCC-4CCB-BFA1-AF181A469C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BEFC1-A77B-4838-AA93-170C12E0F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F309-E1F4-4413-B01D-779AB54B6E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7EE4-0791-4EBA-A1B8-F3DB908668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42318-A638-4F9D-BEC5-A1D503668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2AE4-DA7B-41CC-A5CB-BCCAEC30E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7122-8560-4F23-AE4B-338DC5D00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E258-457E-4813-B9C0-4401A6EF9C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3ADA5-4649-4757-825E-D46E5DC85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6ECE-D9BB-4333-95B8-7C97B5387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5D8BD-7A98-4B87-90E5-80BD86BC46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616C5-AF2E-43A4-B07C-4C58E1B4FA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4DFB-7649-4171-A776-85FBEA966B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9485B-4CAE-4878-8156-9F45636E7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A0B39-DB67-4164-B4BD-18CE83DA89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9DCDA-A21F-4685-A978-FB37A5584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3149-AA9D-4995-B046-2CC32F0D0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6DEFF-942A-4C2F-BE22-31E133FF42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93AB6-9A75-4C6A-955F-6E392F2BE5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AF81-FC8C-414F-AE4D-F4FD123912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42C81-B344-496F-96D0-207C574DA5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843E-1075-4EDD-93DC-F52A0DD585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BC28-4E7B-4036-811E-ADDB154936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2513-8051-427E-9A1B-457F441F92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C038-1D60-4F28-B641-AE8B1331A2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76E5C-5472-4D26-881F-421F52B90B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F0414-9F71-4B41-816A-00BDFFFCF3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5080-BB06-4473-AE61-A65E431861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98C94-362D-4E59-8449-72CD05F601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60B30-3BC0-4747-AEB8-EE14538EE6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C643-052D-47FC-A5B1-E215D35CC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C580B-DABD-4C6D-996D-895DAAF701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C2814-C7E3-452E-8C09-580F9DD313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A5FC-FA8A-4453-BEC2-F44D8A3836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71A99-4F80-48D9-8B0D-0BDB852BCC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9024-3A70-4CC8-A8AA-79F9E8D60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8B61-2A16-4CAA-A586-4D74FC5BBA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C5FAC-0256-4D9E-AFE5-CC0267463D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73856-388F-4251-83D4-6A9E2DD9CC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22655-8F71-4991-BFA4-EBCF1F8D5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89E65-E572-4F33-AAF5-50B7636880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C7F2B-F42A-4BE4-A17C-BB6E2D8895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2FD0-28A1-496F-A0D8-1FCB810AFC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7CB8-B8F9-4373-A8B5-B5B77E2103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8DBF1-7393-401F-A7A3-4525FCCBD0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8654-F97D-4F9A-ACB3-4A3EB9813E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72CC-DDE1-484C-B6B0-08280889B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B922-06A1-4877-B64A-7E0E7BCEC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035E-F937-4641-9235-033A9435EA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352AD-4C4E-4CB9-A4A8-AF7145615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3F3D7-AD96-4D13-9788-E3B530063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CDD2-39B3-4558-B6CE-7245252D98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D996-CD12-4C3E-8113-84E7503C1B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880D-8031-4B22-BF9A-FA50405C9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E8962-A1BB-4050-B873-8ABDF0084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EFE2-4FCD-4BD6-8AD5-C53941483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B683D-66E7-4FFE-8A81-11089A3C9C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8B26-230B-4B3A-A58F-D27D6071F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C7531-5F52-4C9F-AD36-07110412C3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3A6F-050B-496D-AC11-902E583702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5B13-6A05-4DC5-AFB4-4F0287AA4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4EA1-16E4-4210-B6B0-B7B7C4CE0A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98D1B-0951-4B26-A27C-529B03B11D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24AF-0F1F-4DA2-B512-E71EB763B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329E-1E6E-4A11-9FFB-1261A77F7D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F86B0-90DD-4371-9AE1-2585484B6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C58B-9692-4942-A3F9-D344B53553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C5F3-2AC6-4D88-BC0A-1CA5CFF9F4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4BFE8-1D1E-4E0D-8FE5-EA833FA9B7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882B-9151-4F83-9641-968098E6AA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97F1D-20F3-43B7-827E-42756A738C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59BF8-1C6A-45AA-BFFD-27F28C6E81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BE7EE-0527-4AE5-B8F3-949EB750B1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A1782-43BD-4452-9D7C-C2815FF05A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DDD3-1DD6-403B-8A48-C6E8E6191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71CE3146-4383-49D9-BE9F-9303F3C7A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ms15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EE295578-DFE3-4347-94FE-ECE7FC48B5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magent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B1D12B33-D2DC-4C20-BF73-700F44A99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12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cy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F9FA39C5-23B6-408A-BB53-F9A248978F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22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C7226689-327A-4C26-B60F-5072055AEB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7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72CED5F3-47EC-4886-BD8D-87A101C877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3079" name="Picture 13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405FC059-B4A8-4781-9C65-079FA156B7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4103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Uof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pms2725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4D4BCD7-0475-4C0D-A930-9EC7D88AEF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1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28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0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ms410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21B8C473-F895-4575-A8EB-C786156A40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615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pms37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36FDB7EC-3D89-42AC-B922-F813CD781B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717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ms28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9324D058-08EC-4605-9ECF-83EE18ACA1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820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ms18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1FBEB48C-1B3E-4E8B-8987-2CAC8D1028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92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hud.ac.uk/tali/" TargetMode="External"/><Relationship Id="rId2" Type="http://schemas.openxmlformats.org/officeDocument/2006/relationships/hyperlink" Target="mailto:L.Ward@hud.ac.uk" TargetMode="External"/><Relationship Id="rId1" Type="http://schemas.openxmlformats.org/officeDocument/2006/relationships/slideLayout" Target="../slideLayouts/slideLayout70.xml"/><Relationship Id="rId4" Type="http://schemas.openxmlformats.org/officeDocument/2006/relationships/hyperlink" Target="http://theinstituteblog.co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Placement Research: </a:t>
            </a:r>
            <a:br>
              <a:rPr lang="en-GB" dirty="0" smtClean="0"/>
            </a:br>
            <a:r>
              <a:rPr lang="en-GB" dirty="0" smtClean="0"/>
              <a:t>Tips and Advice for Securing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dirty="0" smtClean="0"/>
              <a:t>Lisa Ward</a:t>
            </a:r>
          </a:p>
          <a:p>
            <a:pPr>
              <a:buNone/>
            </a:pPr>
            <a:r>
              <a:rPr lang="en-GB" sz="2800" dirty="0" smtClean="0"/>
              <a:t>Head of Teaching and Learning Institute</a:t>
            </a:r>
          </a:p>
          <a:p>
            <a:pPr>
              <a:buNone/>
            </a:pPr>
            <a:r>
              <a:rPr lang="en-GB" sz="2800" dirty="0" smtClean="0"/>
              <a:t>University Teaching Fellow</a:t>
            </a:r>
            <a:endParaRPr lang="en-GB" sz="28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96136" y="3501008"/>
          <a:ext cx="3055937" cy="3155950"/>
        </p:xfrm>
        <a:graphic>
          <a:graphicData uri="http://schemas.openxmlformats.org/presentationml/2006/ole">
            <p:oleObj spid="_x0000_s2050" name="Acrobat Document" r:id="rId4" imgW="4076510" imgH="42098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they don’t like to see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Messy forms – sections not filled in properly</a:t>
            </a:r>
          </a:p>
          <a:p>
            <a:r>
              <a:rPr lang="en-GB" dirty="0" smtClean="0"/>
              <a:t>Inaccurate or unexplained </a:t>
            </a:r>
            <a:r>
              <a:rPr lang="en-GB" dirty="0" err="1" smtClean="0"/>
              <a:t>costings</a:t>
            </a:r>
            <a:endParaRPr lang="en-GB" dirty="0" smtClean="0"/>
          </a:p>
          <a:p>
            <a:r>
              <a:rPr lang="en-GB" dirty="0" smtClean="0"/>
              <a:t>Pet projects, lack of placement engagement</a:t>
            </a:r>
          </a:p>
          <a:p>
            <a:r>
              <a:rPr lang="en-GB" dirty="0" smtClean="0"/>
              <a:t>Similarity to recently funded projects</a:t>
            </a:r>
          </a:p>
          <a:p>
            <a:r>
              <a:rPr lang="en-GB" dirty="0" smtClean="0"/>
              <a:t>Too long forms – over word limits</a:t>
            </a:r>
          </a:p>
          <a:p>
            <a:r>
              <a:rPr lang="en-GB" dirty="0" smtClean="0"/>
              <a:t>Rushed form, idea not developed.</a:t>
            </a:r>
          </a:p>
          <a:p>
            <a:r>
              <a:rPr lang="en-GB" dirty="0" smtClean="0"/>
              <a:t>Fantastic idea – just don’t understand it!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Your Proposal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598862"/>
          </a:xfrm>
        </p:spPr>
        <p:txBody>
          <a:bodyPr/>
          <a:lstStyle/>
          <a:p>
            <a:r>
              <a:rPr lang="en-GB" dirty="0" smtClean="0"/>
              <a:t>Timing of funding calls – plan. Resubmit and improve.</a:t>
            </a:r>
          </a:p>
          <a:p>
            <a:r>
              <a:rPr lang="en-GB" dirty="0" smtClean="0"/>
              <a:t>Highly competitive, don’t waste time, submit to right call</a:t>
            </a:r>
          </a:p>
          <a:p>
            <a:r>
              <a:rPr lang="en-GB" dirty="0" smtClean="0"/>
              <a:t>Quote vision and strategy</a:t>
            </a:r>
          </a:p>
          <a:p>
            <a:r>
              <a:rPr lang="en-GB" dirty="0" smtClean="0"/>
              <a:t>Micro check and confirm funding criteria – phone funder.</a:t>
            </a:r>
          </a:p>
          <a:p>
            <a:r>
              <a:rPr lang="en-GB" dirty="0" smtClean="0"/>
              <a:t>Strong case and context within the sector.</a:t>
            </a:r>
          </a:p>
          <a:p>
            <a:r>
              <a:rPr lang="en-GB" dirty="0" smtClean="0"/>
              <a:t>Financially viable and achievable.</a:t>
            </a:r>
          </a:p>
          <a:p>
            <a:r>
              <a:rPr lang="en-GB" dirty="0" smtClean="0"/>
              <a:t>Get peer feedback. Another area if general funding</a:t>
            </a:r>
          </a:p>
          <a:p>
            <a:r>
              <a:rPr lang="en-GB" dirty="0" smtClean="0"/>
              <a:t>Who’s doing what? Active 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3598862"/>
          </a:xfrm>
        </p:spPr>
        <p:txBody>
          <a:bodyPr/>
          <a:lstStyle/>
          <a:p>
            <a:r>
              <a:rPr lang="en-GB" dirty="0" smtClean="0"/>
              <a:t>Address ethical considerations</a:t>
            </a:r>
          </a:p>
          <a:p>
            <a:r>
              <a:rPr lang="en-GB" dirty="0" smtClean="0"/>
              <a:t>Redundancies, absences, capacity (inc. partners)</a:t>
            </a:r>
          </a:p>
          <a:p>
            <a:r>
              <a:rPr lang="en-GB" dirty="0" smtClean="0"/>
              <a:t>Difficulties in engaging staff/students. Sometimes around timing, forward planning, who will be available?</a:t>
            </a:r>
          </a:p>
          <a:p>
            <a:r>
              <a:rPr lang="en-GB" dirty="0" smtClean="0"/>
              <a:t>Technical problems dependency upon kit</a:t>
            </a:r>
          </a:p>
          <a:p>
            <a:r>
              <a:rPr lang="en-GB" dirty="0" smtClean="0"/>
              <a:t>Changing priorities</a:t>
            </a:r>
          </a:p>
          <a:p>
            <a:r>
              <a:rPr lang="en-GB" dirty="0" smtClean="0"/>
              <a:t>Risk awareness, personal planning process</a:t>
            </a:r>
          </a:p>
          <a:p>
            <a:r>
              <a:rPr lang="en-GB" dirty="0" smtClean="0"/>
              <a:t>If things go wrong, alert funder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ference_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25488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Dissemination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964488" cy="3094806"/>
          </a:xfrm>
        </p:spPr>
        <p:txBody>
          <a:bodyPr/>
          <a:lstStyle/>
          <a:p>
            <a:r>
              <a:rPr lang="en-GB" sz="2200" b="1" dirty="0" smtClean="0"/>
              <a:t>2 most common: Conference (often funders), </a:t>
            </a:r>
          </a:p>
          <a:p>
            <a:pPr>
              <a:buNone/>
            </a:pPr>
            <a:r>
              <a:rPr lang="en-GB" sz="2200" b="1" dirty="0" smtClean="0"/>
              <a:t>	Paper – where?</a:t>
            </a:r>
          </a:p>
          <a:p>
            <a:r>
              <a:rPr lang="en-GB" sz="2200" b="1" dirty="0" smtClean="0"/>
              <a:t>Wider society: </a:t>
            </a:r>
            <a:r>
              <a:rPr lang="en-GB" sz="2200" b="1" dirty="0" smtClean="0"/>
              <a:t>stakeholders</a:t>
            </a:r>
            <a:r>
              <a:rPr lang="en-GB" sz="2200" b="1" dirty="0" smtClean="0"/>
              <a:t>, schools, comm. groups; how? </a:t>
            </a:r>
          </a:p>
          <a:p>
            <a:r>
              <a:rPr lang="en-GB" sz="2200" b="1" dirty="0" smtClean="0"/>
              <a:t>Starts on day one: local press, colleagues, manager, meetings.</a:t>
            </a:r>
          </a:p>
          <a:p>
            <a:r>
              <a:rPr lang="en-GB" sz="2200" b="1" dirty="0" smtClean="0"/>
              <a:t>What’s your message? What? To whom? Why? How? When?</a:t>
            </a:r>
          </a:p>
          <a:p>
            <a:r>
              <a:rPr lang="en-GB" sz="2200" b="1" dirty="0" smtClean="0"/>
              <a:t>Funder engagement – plan ahead</a:t>
            </a:r>
          </a:p>
          <a:p>
            <a:r>
              <a:rPr lang="en-GB" sz="2200" b="1" dirty="0" smtClean="0"/>
              <a:t>Grant holder networks</a:t>
            </a:r>
          </a:p>
          <a:p>
            <a:r>
              <a:rPr lang="en-GB" sz="2200" b="1" dirty="0" smtClean="0"/>
              <a:t>External stake holders - discipline community.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 smtClean="0"/>
          </a:p>
          <a:p>
            <a:pPr>
              <a:buNone/>
            </a:pP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648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Dissemination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6" cy="23042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Institutional Newsletter; Project website; Press release;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Flyers; networking meetings; Conference presentations,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posters, workshops; Demos; Online discussion lists;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Journal articles; Case Studies; Twitter; Promotional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t-shirts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988840"/>
            <a:ext cx="8229600" cy="2016050"/>
          </a:xfrm>
        </p:spPr>
        <p:txBody>
          <a:bodyPr/>
          <a:lstStyle/>
          <a:p>
            <a:r>
              <a:rPr lang="en-GB" dirty="0" smtClean="0"/>
              <a:t>ASET Research Bursary</a:t>
            </a:r>
          </a:p>
          <a:p>
            <a:r>
              <a:rPr lang="en-GB" dirty="0" smtClean="0"/>
              <a:t>ASET Exploration and </a:t>
            </a:r>
            <a:r>
              <a:rPr lang="en-GB" smtClean="0"/>
              <a:t>Enhancement </a:t>
            </a:r>
            <a:r>
              <a:rPr lang="en-GB" smtClean="0"/>
              <a:t>Student </a:t>
            </a:r>
            <a:r>
              <a:rPr lang="en-GB" dirty="0" smtClean="0"/>
              <a:t>Bursary</a:t>
            </a:r>
          </a:p>
          <a:p>
            <a:r>
              <a:rPr lang="en-GB" dirty="0" smtClean="0"/>
              <a:t>HEA calls?</a:t>
            </a:r>
            <a:endParaRPr lang="en-GB" dirty="0"/>
          </a:p>
        </p:txBody>
      </p:sp>
      <p:pic>
        <p:nvPicPr>
          <p:cNvPr id="4" name="Picture 3" descr="eng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9144000" cy="193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</a:p>
          <a:p>
            <a:endParaRPr lang="en-GB" dirty="0" smtClean="0"/>
          </a:p>
          <a:p>
            <a:r>
              <a:rPr lang="en-GB" smtClean="0"/>
              <a:t>Your bids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+mn-lt"/>
              </a:rPr>
              <a:t>Contact Details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20" y="2205038"/>
            <a:ext cx="4429156" cy="324018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600" dirty="0" smtClean="0"/>
              <a:t>Lisa Ward</a:t>
            </a:r>
          </a:p>
          <a:p>
            <a:pPr eaLnBrk="1" hangingPunct="1">
              <a:buFontTx/>
              <a:buNone/>
            </a:pPr>
            <a:r>
              <a:rPr lang="en-GB" sz="1600" dirty="0" smtClean="0"/>
              <a:t>Head of Teaching and Learning Institute</a:t>
            </a:r>
          </a:p>
          <a:p>
            <a:pPr eaLnBrk="1" hangingPunct="1">
              <a:buFontTx/>
              <a:buNone/>
            </a:pPr>
            <a:r>
              <a:rPr lang="en-GB" sz="1600" dirty="0" smtClean="0">
                <a:hlinkClick r:id="rId2"/>
              </a:rPr>
              <a:t>L.Ward@hud.ac.uk</a:t>
            </a:r>
            <a:r>
              <a:rPr lang="en-GB" sz="1600" dirty="0" smtClean="0"/>
              <a:t> </a:t>
            </a:r>
          </a:p>
          <a:p>
            <a:pPr eaLnBrk="1" hangingPunct="1">
              <a:buFontTx/>
              <a:buNone/>
            </a:pPr>
            <a:endParaRPr lang="en-GB" sz="1600" dirty="0" smtClean="0"/>
          </a:p>
          <a:p>
            <a:pPr eaLnBrk="1" hangingPunct="1">
              <a:buFontTx/>
              <a:buNone/>
            </a:pPr>
            <a:r>
              <a:rPr lang="en-GB" sz="1600" dirty="0" smtClean="0"/>
              <a:t>01484 471578</a:t>
            </a:r>
          </a:p>
          <a:p>
            <a:pPr eaLnBrk="1" hangingPunct="1">
              <a:buFontTx/>
              <a:buNone/>
            </a:pPr>
            <a:endParaRPr lang="en-GB" sz="1600" dirty="0" smtClean="0"/>
          </a:p>
          <a:p>
            <a:pPr eaLnBrk="1" hangingPunct="1">
              <a:buFontTx/>
              <a:buNone/>
            </a:pPr>
            <a:endParaRPr lang="en-GB" sz="1600" dirty="0" smtClean="0"/>
          </a:p>
          <a:p>
            <a:pPr eaLnBrk="1" hangingPunct="1">
              <a:buFontTx/>
              <a:buNone/>
            </a:pPr>
            <a:endParaRPr lang="en-GB" sz="1600" dirty="0" smtClean="0"/>
          </a:p>
          <a:p>
            <a:pPr eaLnBrk="1" hangingPunct="1">
              <a:buFontTx/>
              <a:buNone/>
            </a:pPr>
            <a:r>
              <a:rPr lang="en-GB" sz="1600" dirty="0" smtClean="0"/>
              <a:t>			</a:t>
            </a:r>
          </a:p>
          <a:p>
            <a:pPr eaLnBrk="1" hangingPunct="1">
              <a:buFontTx/>
              <a:buNone/>
            </a:pPr>
            <a:endParaRPr lang="en-GB" sz="1600" dirty="0" smtClean="0"/>
          </a:p>
          <a:p>
            <a:pPr eaLnBrk="1" hangingPunct="1">
              <a:buFontTx/>
              <a:buNone/>
            </a:pPr>
            <a:endParaRPr lang="en-GB" sz="1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5536" y="5301208"/>
            <a:ext cx="792961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n-lt"/>
              </a:rPr>
              <a:t>Teaching and Learning Institute website: </a:t>
            </a:r>
            <a:r>
              <a:rPr lang="en-GB" dirty="0" smtClean="0">
                <a:hlinkClick r:id="rId3"/>
              </a:rPr>
              <a:t>www.hud.ac.uk/tali/</a:t>
            </a:r>
            <a:endParaRPr lang="en-GB" dirty="0" smtClean="0">
              <a:latin typeface="+mn-lt"/>
            </a:endParaRPr>
          </a:p>
          <a:p>
            <a:pPr eaLnBrk="1" hangingPunct="1">
              <a:buFontTx/>
              <a:buNone/>
            </a:pPr>
            <a:r>
              <a:rPr lang="en-GB" dirty="0" smtClean="0">
                <a:latin typeface="+mn-lt"/>
              </a:rPr>
              <a:t>Teaching and Learning Institute blog: </a:t>
            </a:r>
            <a:r>
              <a:rPr lang="en-GB" dirty="0" smtClean="0">
                <a:latin typeface="+mn-lt"/>
                <a:hlinkClick r:id="rId4"/>
              </a:rPr>
              <a:t>http://theinstituteblog.co.uk/</a:t>
            </a:r>
            <a:endParaRPr lang="en-GB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Practitioner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Short Presentation</a:t>
            </a:r>
          </a:p>
          <a:p>
            <a:r>
              <a:rPr lang="en-GB" dirty="0" smtClean="0"/>
              <a:t>Time for you to discuss and refine your research idea.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Reviewer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Teaching and Learning Innovation Fund</a:t>
            </a:r>
          </a:p>
          <a:p>
            <a:r>
              <a:rPr lang="en-GB" dirty="0" smtClean="0"/>
              <a:t>ASET Research Bursary</a:t>
            </a:r>
          </a:p>
          <a:p>
            <a:r>
              <a:rPr lang="en-GB" dirty="0" smtClean="0"/>
              <a:t>Journal Co-operative Education and Internships</a:t>
            </a:r>
          </a:p>
          <a:p>
            <a:r>
              <a:rPr lang="en-GB" dirty="0" smtClean="0"/>
              <a:t>NTFS Reviewer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900112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carry out placement research?</a:t>
            </a:r>
          </a:p>
          <a:p>
            <a:r>
              <a:rPr lang="en-GB" dirty="0" smtClean="0"/>
              <a:t>Linking to funding priorities</a:t>
            </a:r>
          </a:p>
          <a:p>
            <a:r>
              <a:rPr lang="en-GB" dirty="0" smtClean="0"/>
              <a:t>Making projects a success</a:t>
            </a:r>
          </a:p>
          <a:p>
            <a:r>
              <a:rPr lang="en-GB" dirty="0" smtClean="0"/>
              <a:t>What do reviewers like and not like to see</a:t>
            </a:r>
          </a:p>
          <a:p>
            <a:r>
              <a:rPr lang="en-GB" dirty="0" smtClean="0"/>
              <a:t>Writing your proposal</a:t>
            </a:r>
          </a:p>
          <a:p>
            <a:r>
              <a:rPr lang="en-GB" dirty="0" smtClean="0"/>
              <a:t>Managing risk</a:t>
            </a:r>
          </a:p>
          <a:p>
            <a:r>
              <a:rPr lang="en-GB" dirty="0" smtClean="0"/>
              <a:t>Dissemination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616530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www.hud.ac.uk/tali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Bother with Placement Research?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598862"/>
          </a:xfrm>
        </p:spPr>
        <p:txBody>
          <a:bodyPr/>
          <a:lstStyle/>
          <a:p>
            <a:r>
              <a:rPr lang="en-GB" dirty="0" smtClean="0"/>
              <a:t>Solve a problem</a:t>
            </a:r>
          </a:p>
          <a:p>
            <a:r>
              <a:rPr lang="en-GB" dirty="0" smtClean="0"/>
              <a:t>Find out more about placement practice</a:t>
            </a:r>
          </a:p>
          <a:p>
            <a:r>
              <a:rPr lang="en-GB" dirty="0" smtClean="0"/>
              <a:t>Gain support / within your Institution</a:t>
            </a:r>
          </a:p>
          <a:p>
            <a:r>
              <a:rPr lang="en-GB" dirty="0" smtClean="0"/>
              <a:t>Become better known in the placement community</a:t>
            </a:r>
          </a:p>
          <a:p>
            <a:r>
              <a:rPr lang="en-GB" dirty="0" smtClean="0"/>
              <a:t>How does money help?</a:t>
            </a:r>
          </a:p>
          <a:p>
            <a:pPr lvl="1"/>
            <a:r>
              <a:rPr lang="en-GB" dirty="0" smtClean="0"/>
              <a:t>Gain extra resource: people, equipment</a:t>
            </a:r>
          </a:p>
          <a:p>
            <a:pPr lvl="1"/>
            <a:r>
              <a:rPr lang="en-GB" dirty="0" smtClean="0"/>
              <a:t>Go to conferences</a:t>
            </a:r>
          </a:p>
          <a:p>
            <a:r>
              <a:rPr lang="en-GB" dirty="0" smtClean="0"/>
              <a:t>Support you towards PhD or publication</a:t>
            </a:r>
          </a:p>
          <a:p>
            <a:r>
              <a:rPr lang="en-GB" dirty="0" smtClean="0"/>
              <a:t>Journey to NTFS, UTF or professorship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Funding Priority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5256584" cy="4104456"/>
          </a:xfrm>
        </p:spPr>
        <p:txBody>
          <a:bodyPr/>
          <a:lstStyle/>
          <a:p>
            <a:r>
              <a:rPr lang="en-GB" dirty="0" smtClean="0"/>
              <a:t>Carefully check the bid call for funding priorities.</a:t>
            </a:r>
          </a:p>
          <a:p>
            <a:r>
              <a:rPr lang="en-GB" dirty="0" smtClean="0"/>
              <a:t>Clearly link your proposal to the funding call.</a:t>
            </a:r>
          </a:p>
          <a:p>
            <a:r>
              <a:rPr lang="en-GB" dirty="0" smtClean="0"/>
              <a:t>If it doesn’t match don’t bid.</a:t>
            </a:r>
          </a:p>
          <a:p>
            <a:r>
              <a:rPr lang="en-GB" dirty="0" smtClean="0"/>
              <a:t>Consider ways to make your bid stronger.</a:t>
            </a:r>
            <a:endParaRPr lang="en-GB" dirty="0"/>
          </a:p>
        </p:txBody>
      </p:sp>
      <p:pic>
        <p:nvPicPr>
          <p:cNvPr id="4" name="Picture 3" descr="assess_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844768"/>
            <a:ext cx="2880360" cy="40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960440"/>
          </a:xfrm>
        </p:spPr>
        <p:txBody>
          <a:bodyPr/>
          <a:lstStyle/>
          <a:p>
            <a:r>
              <a:rPr lang="en-GB" dirty="0" smtClean="0"/>
              <a:t>See if your institution has a T&amp;L institute or research office who can give you informal support</a:t>
            </a:r>
          </a:p>
          <a:p>
            <a:r>
              <a:rPr lang="en-GB" dirty="0" smtClean="0"/>
              <a:t>Ask colleagues internally and externally to review your bid.</a:t>
            </a:r>
          </a:p>
          <a:p>
            <a:r>
              <a:rPr lang="en-GB" dirty="0" smtClean="0"/>
              <a:t>Try to get someone who knows nothing about your bid to review it – fresh approach.</a:t>
            </a:r>
          </a:p>
          <a:p>
            <a:r>
              <a:rPr lang="en-GB" dirty="0" smtClean="0"/>
              <a:t>If unsuccessful ask for feedback.</a:t>
            </a:r>
          </a:p>
          <a:p>
            <a:r>
              <a:rPr lang="en-GB" dirty="0" smtClean="0"/>
              <a:t>Do you need find partners? Where can you find them?</a:t>
            </a:r>
          </a:p>
          <a:p>
            <a:r>
              <a:rPr lang="en-GB" dirty="0" smtClean="0"/>
              <a:t>Sign up for mailing list with news on new bids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need to make projects a success?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2205038"/>
            <a:ext cx="5311378" cy="3528218"/>
          </a:xfrm>
        </p:spPr>
        <p:txBody>
          <a:bodyPr/>
          <a:lstStyle/>
          <a:p>
            <a:r>
              <a:rPr lang="en-GB" dirty="0" smtClean="0"/>
              <a:t>What immediately comes to mind as an area of placements you want to research?</a:t>
            </a:r>
          </a:p>
          <a:p>
            <a:pPr lvl="1"/>
            <a:r>
              <a:rPr lang="en-GB" dirty="0" smtClean="0"/>
              <a:t>No Barriers</a:t>
            </a:r>
          </a:p>
          <a:p>
            <a:pPr lvl="1"/>
            <a:r>
              <a:rPr lang="en-GB" dirty="0" smtClean="0"/>
              <a:t>Unlimited time, resource, enthusiasm</a:t>
            </a:r>
          </a:p>
          <a:p>
            <a:pPr lvl="1"/>
            <a:r>
              <a:rPr lang="en-GB" dirty="0" smtClean="0"/>
              <a:t>2 minutes then feedback</a:t>
            </a:r>
          </a:p>
        </p:txBody>
      </p:sp>
      <p:pic>
        <p:nvPicPr>
          <p:cNvPr id="4" name="Picture 3" descr="hands_up_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844824"/>
            <a:ext cx="2880360" cy="40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reviewers like to see?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98862"/>
          </a:xfrm>
        </p:spPr>
        <p:txBody>
          <a:bodyPr/>
          <a:lstStyle/>
          <a:p>
            <a:r>
              <a:rPr lang="en-GB" dirty="0" smtClean="0"/>
              <a:t>Exciting project, ‘hooked’ from first paragraph</a:t>
            </a:r>
          </a:p>
          <a:p>
            <a:r>
              <a:rPr lang="en-GB" dirty="0" smtClean="0"/>
              <a:t>Committed team</a:t>
            </a:r>
          </a:p>
          <a:p>
            <a:r>
              <a:rPr lang="en-GB" dirty="0" smtClean="0"/>
              <a:t>Research question, could be reflecting on your practice</a:t>
            </a:r>
          </a:p>
          <a:p>
            <a:r>
              <a:rPr lang="en-GB" dirty="0" smtClean="0"/>
              <a:t>Clear </a:t>
            </a:r>
            <a:r>
              <a:rPr lang="en-GB" dirty="0" smtClean="0"/>
              <a:t>rationale </a:t>
            </a:r>
            <a:r>
              <a:rPr lang="en-GB" dirty="0" smtClean="0"/>
              <a:t>backed up with evidence</a:t>
            </a:r>
          </a:p>
          <a:p>
            <a:r>
              <a:rPr lang="en-GB" dirty="0" smtClean="0"/>
              <a:t>A project that meets the criteria</a:t>
            </a:r>
          </a:p>
          <a:p>
            <a:pPr lvl="1"/>
            <a:r>
              <a:rPr lang="en-GB" dirty="0" smtClean="0"/>
              <a:t>Match, adapt or ditch</a:t>
            </a:r>
          </a:p>
          <a:p>
            <a:r>
              <a:rPr lang="en-GB" dirty="0" smtClean="0"/>
              <a:t>Achievable but ambitious deliverable</a:t>
            </a:r>
          </a:p>
          <a:p>
            <a:r>
              <a:rPr lang="en-GB" dirty="0" smtClean="0"/>
              <a:t>Finance involvement evident (get involved early)</a:t>
            </a:r>
          </a:p>
          <a:p>
            <a:r>
              <a:rPr lang="en-GB" dirty="0" smtClean="0"/>
              <a:t>Student Involvement</a:t>
            </a:r>
          </a:p>
          <a:p>
            <a:r>
              <a:rPr lang="en-GB" dirty="0" smtClean="0"/>
              <a:t>Comprehensive dissemination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versity of Huddersfield">
  <a:themeElements>
    <a:clrScheme name="University of Hudders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y of Huddersf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y of Hudders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Huddersfield</Template>
  <TotalTime>2269</TotalTime>
  <Words>634</Words>
  <Application>Microsoft Office PowerPoint</Application>
  <PresentationFormat>On-screen Show (4:3)</PresentationFormat>
  <Paragraphs>123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University of Huddersfield</vt:lpstr>
      <vt:lpstr>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Acrobat Document</vt:lpstr>
      <vt:lpstr>Placement Research:  Tips and Advice for Securing Funding</vt:lpstr>
      <vt:lpstr>Practitioner Workshop</vt:lpstr>
      <vt:lpstr>Reviewer Experience</vt:lpstr>
      <vt:lpstr>Overview</vt:lpstr>
      <vt:lpstr>Why Bother with Placement Research?</vt:lpstr>
      <vt:lpstr>Funding Priority Areas</vt:lpstr>
      <vt:lpstr>Get support</vt:lpstr>
      <vt:lpstr>What do you need to make projects a success?</vt:lpstr>
      <vt:lpstr>What do reviewers like to see?</vt:lpstr>
      <vt:lpstr>What they don’t like to see</vt:lpstr>
      <vt:lpstr>Writing Your Proposal</vt:lpstr>
      <vt:lpstr>Managing Risk</vt:lpstr>
      <vt:lpstr>Dissemination</vt:lpstr>
      <vt:lpstr>Dissemination Methods</vt:lpstr>
      <vt:lpstr>What next?</vt:lpstr>
      <vt:lpstr>Workshop </vt:lpstr>
      <vt:lpstr>Contact Details</vt:lpstr>
    </vt:vector>
  </TitlesOfParts>
  <Company>University of Huddersfield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Lisa Ward (vcaplw2)</dc:creator>
  <cp:lastModifiedBy>vcaplw2</cp:lastModifiedBy>
  <cp:revision>202</cp:revision>
  <dcterms:created xsi:type="dcterms:W3CDTF">2009-06-11T12:21:27Z</dcterms:created>
  <dcterms:modified xsi:type="dcterms:W3CDTF">2013-08-28T13:19:50Z</dcterms:modified>
</cp:coreProperties>
</file>