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11" r:id="rId2"/>
    <p:sldId id="258" r:id="rId3"/>
    <p:sldId id="259" r:id="rId4"/>
    <p:sldId id="261" r:id="rId5"/>
    <p:sldId id="318" r:id="rId6"/>
    <p:sldId id="262" r:id="rId7"/>
    <p:sldId id="263" r:id="rId8"/>
    <p:sldId id="265" r:id="rId9"/>
    <p:sldId id="266" r:id="rId10"/>
    <p:sldId id="270" r:id="rId11"/>
    <p:sldId id="274" r:id="rId12"/>
    <p:sldId id="279" r:id="rId13"/>
    <p:sldId id="319" r:id="rId14"/>
    <p:sldId id="282" r:id="rId15"/>
    <p:sldId id="284" r:id="rId16"/>
    <p:sldId id="289" r:id="rId17"/>
    <p:sldId id="30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452" autoAdjust="0"/>
  </p:normalViewPr>
  <p:slideViewPr>
    <p:cSldViewPr>
      <p:cViewPr varScale="1">
        <p:scale>
          <a:sx n="62" d="100"/>
          <a:sy n="62" d="100"/>
        </p:scale>
        <p:origin x="-23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43E543-D027-4863-A19F-A79E9006AC0D}" type="datetimeFigureOut">
              <a:rPr lang="en-GB" smtClean="0"/>
              <a:t>22/05/2012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40584A-804E-434B-BBFB-2A23CFC1B8D7}"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021279-9A78-4231-A6BC-23A22F01EDD5}" type="datetimeFigureOut">
              <a:rPr lang="en-GB" smtClean="0"/>
              <a:pPr/>
              <a:t>22/05/2012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A0EB24-42F1-4AE3-81DE-FB381110C0E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latin typeface="+mn-lt"/>
                <a:cs typeface="Calibri" pitchFamily="34" charset="0"/>
              </a:rPr>
              <a:t>AIMS:</a:t>
            </a:r>
            <a:r>
              <a:rPr lang="en-US" sz="1200" dirty="0" smtClean="0">
                <a:latin typeface="+mn-lt"/>
                <a:cs typeface="Calibri" pitchFamily="34" charset="0"/>
              </a:rPr>
              <a:t/>
            </a:r>
            <a:br>
              <a:rPr lang="en-US" sz="1200" dirty="0" smtClean="0">
                <a:latin typeface="+mn-lt"/>
                <a:cs typeface="Calibri" pitchFamily="34" charset="0"/>
              </a:rPr>
            </a:br>
            <a:r>
              <a:rPr lang="en-US" sz="1200" dirty="0" smtClean="0">
                <a:latin typeface="+mn-lt"/>
                <a:cs typeface="Calibri" pitchFamily="34" charset="0"/>
              </a:rPr>
              <a:t>To </a:t>
            </a:r>
            <a:r>
              <a:rPr lang="en-US" sz="1200" dirty="0" smtClean="0">
                <a:latin typeface="+mn-lt"/>
                <a:cs typeface="Calibri" pitchFamily="34" charset="0"/>
              </a:rPr>
              <a:t>examine if and how MAZE met project aims</a:t>
            </a:r>
          </a:p>
          <a:p>
            <a:r>
              <a:rPr lang="en-US" sz="1200" dirty="0" smtClean="0">
                <a:latin typeface="+mn-lt"/>
                <a:cs typeface="Calibri" pitchFamily="34" charset="0"/>
              </a:rPr>
              <a:t>To explore views of service users and outside agencies on benefits and challenges of MAZE project for clients in local area</a:t>
            </a:r>
          </a:p>
          <a:p>
            <a:endParaRPr lang="en-GB" dirty="0" smtClean="0">
              <a:latin typeface="+mn-lt"/>
            </a:endParaRPr>
          </a:p>
          <a:p>
            <a:endParaRPr lang="en-GB" dirty="0" smtClean="0">
              <a:latin typeface="+mn-lt"/>
            </a:endParaRPr>
          </a:p>
          <a:p>
            <a:endParaRPr lang="en-GB" dirty="0" smtClean="0">
              <a:latin typeface="+mn-lt"/>
            </a:endParaRPr>
          </a:p>
          <a:p>
            <a:r>
              <a:rPr lang="en-GB" sz="2800" b="1" dirty="0" smtClean="0">
                <a:latin typeface="+mn-lt"/>
                <a:cs typeface="Calibri" pitchFamily="34" charset="0"/>
              </a:rPr>
              <a:t>‘Real World’ Evaluation </a:t>
            </a:r>
            <a:endParaRPr lang="en-US" sz="2800" dirty="0" smtClean="0">
              <a:latin typeface="+mn-lt"/>
              <a:cs typeface="Calibri" pitchFamily="34" charset="0"/>
            </a:endParaRPr>
          </a:p>
          <a:p>
            <a:endParaRPr lang="en-US" sz="2800" dirty="0" smtClean="0">
              <a:latin typeface="+mn-lt"/>
              <a:cs typeface="Calibri" pitchFamily="34" charset="0"/>
            </a:endParaRPr>
          </a:p>
          <a:p>
            <a:r>
              <a:rPr lang="en-US" sz="2800" dirty="0" smtClean="0">
                <a:latin typeface="+mn-lt"/>
                <a:cs typeface="Calibri" pitchFamily="34" charset="0"/>
              </a:rPr>
              <a:t>Small study </a:t>
            </a:r>
          </a:p>
          <a:p>
            <a:r>
              <a:rPr lang="en-US" sz="2800" dirty="0" smtClean="0">
                <a:latin typeface="+mn-lt"/>
                <a:cs typeface="Calibri" pitchFamily="34" charset="0"/>
              </a:rPr>
              <a:t>Short time frame </a:t>
            </a:r>
          </a:p>
          <a:p>
            <a:r>
              <a:rPr lang="en-US" sz="2800" dirty="0" smtClean="0">
                <a:latin typeface="+mn-lt"/>
                <a:cs typeface="Calibri" pitchFamily="34" charset="0"/>
              </a:rPr>
              <a:t>Towards end of funding</a:t>
            </a:r>
          </a:p>
          <a:p>
            <a:r>
              <a:rPr lang="en-US" sz="2800" dirty="0" smtClean="0">
                <a:latin typeface="+mn-lt"/>
                <a:cs typeface="Calibri" pitchFamily="34" charset="0"/>
              </a:rPr>
              <a:t>Service clients – ‘hard to reach’ and  affected by domestic violence </a:t>
            </a:r>
          </a:p>
          <a:p>
            <a:r>
              <a:rPr lang="en-US" sz="2800" dirty="0" smtClean="0">
                <a:latin typeface="+mn-lt"/>
                <a:cs typeface="Calibri" pitchFamily="34" charset="0"/>
              </a:rPr>
              <a:t>Ensuring women and children’s safety:</a:t>
            </a:r>
            <a:endParaRPr lang="en-US" sz="2400" dirty="0" smtClean="0">
              <a:latin typeface="+mn-lt"/>
              <a:cs typeface="Calibri" pitchFamily="34" charset="0"/>
            </a:endParaRPr>
          </a:p>
          <a:p>
            <a:pPr lvl="1"/>
            <a:r>
              <a:rPr lang="en-US" dirty="0" smtClean="0">
                <a:latin typeface="+mn-lt"/>
                <a:cs typeface="Calibri" pitchFamily="34" charset="0"/>
              </a:rPr>
              <a:t>MAZE project staff involved in: </a:t>
            </a:r>
          </a:p>
          <a:p>
            <a:pPr lvl="2"/>
            <a:r>
              <a:rPr lang="en-US" sz="2000" dirty="0" smtClean="0">
                <a:latin typeface="+mn-lt"/>
                <a:cs typeface="Calibri" pitchFamily="34" charset="0"/>
              </a:rPr>
              <a:t>selection and contacting of service users</a:t>
            </a:r>
          </a:p>
          <a:p>
            <a:pPr lvl="2"/>
            <a:r>
              <a:rPr lang="en-US" sz="2000" dirty="0" smtClean="0">
                <a:latin typeface="+mn-lt"/>
                <a:cs typeface="Calibri" pitchFamily="34" charset="0"/>
              </a:rPr>
              <a:t>facilitated client access to attend interviews through provision of transport etc. </a:t>
            </a:r>
          </a:p>
          <a:p>
            <a:pPr lvl="2"/>
            <a:r>
              <a:rPr lang="en-US" sz="2000" dirty="0" smtClean="0">
                <a:latin typeface="+mn-lt"/>
                <a:cs typeface="Calibri" pitchFamily="34" charset="0"/>
              </a:rPr>
              <a:t>completed fully </a:t>
            </a:r>
            <a:r>
              <a:rPr lang="en-US" sz="2000" dirty="0" err="1" smtClean="0">
                <a:latin typeface="+mn-lt"/>
                <a:cs typeface="Calibri" pitchFamily="34" charset="0"/>
              </a:rPr>
              <a:t>anonymised</a:t>
            </a:r>
            <a:r>
              <a:rPr lang="en-US" sz="2000" dirty="0" smtClean="0">
                <a:latin typeface="+mn-lt"/>
                <a:cs typeface="Calibri" pitchFamily="34" charset="0"/>
              </a:rPr>
              <a:t> audit tool for each case </a:t>
            </a:r>
          </a:p>
          <a:p>
            <a:pPr lvl="1"/>
            <a:r>
              <a:rPr lang="en-US" sz="2400" dirty="0" smtClean="0">
                <a:latin typeface="+mn-lt"/>
                <a:cs typeface="Calibri" pitchFamily="34" charset="0"/>
              </a:rPr>
              <a:t>researcher had no access to  records or  identifying details about clients</a:t>
            </a:r>
            <a:endParaRPr lang="en-GB" sz="2400" dirty="0" smtClean="0">
              <a:latin typeface="+mn-lt"/>
              <a:cs typeface="Calibri" pitchFamily="34" charset="0"/>
            </a:endParaRPr>
          </a:p>
          <a:p>
            <a:r>
              <a:rPr lang="en-US" sz="2800" dirty="0" smtClean="0">
                <a:latin typeface="+mn-lt"/>
                <a:cs typeface="Calibri" pitchFamily="34" charset="0"/>
              </a:rPr>
              <a:t>Unable to include perspectives of service users who did not engage</a:t>
            </a:r>
          </a:p>
          <a:p>
            <a:pPr lvl="1"/>
            <a:r>
              <a:rPr lang="en-US" sz="2400" dirty="0" smtClean="0">
                <a:latin typeface="+mn-lt"/>
                <a:cs typeface="Calibri" pitchFamily="34" charset="0"/>
              </a:rPr>
              <a:t>Time frame of study – and largely retrospective</a:t>
            </a:r>
          </a:p>
          <a:p>
            <a:pPr lvl="1"/>
            <a:r>
              <a:rPr lang="en-US" sz="2400" dirty="0" smtClean="0">
                <a:latin typeface="+mn-lt"/>
                <a:cs typeface="Calibri" pitchFamily="34" charset="0"/>
              </a:rPr>
              <a:t>Client </a:t>
            </a:r>
            <a:r>
              <a:rPr lang="en-US" sz="2600" dirty="0" smtClean="0">
                <a:latin typeface="+mn-lt"/>
                <a:cs typeface="Calibri" pitchFamily="34" charset="0"/>
              </a:rPr>
              <a:t>group- ‘hard to engage’ and domestic violence </a:t>
            </a:r>
          </a:p>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None/>
            </a:pPr>
            <a:r>
              <a:rPr lang="en-US" sz="1600" b="1" dirty="0" smtClean="0"/>
              <a:t>Intensive: </a:t>
            </a:r>
            <a:endParaRPr lang="en-US" sz="1800" b="1" dirty="0" smtClean="0"/>
          </a:p>
          <a:p>
            <a:pPr>
              <a:buNone/>
            </a:pPr>
            <a:endParaRPr lang="en-US" sz="1600" dirty="0" smtClean="0"/>
          </a:p>
          <a:p>
            <a:pPr>
              <a:buNone/>
            </a:pPr>
            <a:r>
              <a:rPr lang="en-US" sz="1600" dirty="0" smtClean="0"/>
              <a:t>MAZE involved for 18 months:</a:t>
            </a:r>
            <a:r>
              <a:rPr lang="en-US" sz="1600" baseline="0" dirty="0" smtClean="0"/>
              <a:t> </a:t>
            </a:r>
            <a:r>
              <a:rPr lang="en-US" sz="1600" dirty="0" smtClean="0"/>
              <a:t>26 contacts with male partner,</a:t>
            </a:r>
            <a:r>
              <a:rPr lang="en-US" sz="1600" baseline="0" dirty="0" smtClean="0"/>
              <a:t> </a:t>
            </a:r>
            <a:r>
              <a:rPr lang="en-US" sz="1600" dirty="0" smtClean="0"/>
              <a:t>5 joint visits,</a:t>
            </a:r>
            <a:r>
              <a:rPr lang="en-US" sz="1600" baseline="0" dirty="0" smtClean="0"/>
              <a:t> </a:t>
            </a:r>
            <a:r>
              <a:rPr lang="en-US" sz="1600" dirty="0" smtClean="0"/>
              <a:t>Also  work with woman </a:t>
            </a:r>
          </a:p>
          <a:p>
            <a:pPr>
              <a:buNone/>
            </a:pPr>
            <a:r>
              <a:rPr lang="en-US" sz="1600" dirty="0" smtClean="0"/>
              <a:t>MAZE involved for 11 months:</a:t>
            </a:r>
            <a:r>
              <a:rPr lang="en-US" sz="1600" baseline="0" dirty="0" smtClean="0"/>
              <a:t> 13</a:t>
            </a:r>
            <a:r>
              <a:rPr lang="en-US" sz="1600" dirty="0" smtClean="0"/>
              <a:t> contacts with male partner,</a:t>
            </a:r>
            <a:r>
              <a:rPr lang="en-US" sz="1600" baseline="0" dirty="0" smtClean="0"/>
              <a:t> 9</a:t>
            </a:r>
            <a:r>
              <a:rPr lang="en-US" sz="1600" dirty="0" smtClean="0"/>
              <a:t> joint visits,</a:t>
            </a:r>
            <a:r>
              <a:rPr lang="en-US" sz="1600" baseline="0" dirty="0" smtClean="0"/>
              <a:t> </a:t>
            </a:r>
            <a:r>
              <a:rPr lang="en-US" sz="1600" dirty="0" smtClean="0"/>
              <a:t>Also  work with woman </a:t>
            </a:r>
          </a:p>
          <a:p>
            <a:pPr>
              <a:buNone/>
            </a:pPr>
            <a:endParaRPr lang="en-US" sz="1600" b="1" i="1" dirty="0" smtClean="0"/>
          </a:p>
          <a:p>
            <a:pPr>
              <a:buNone/>
            </a:pPr>
            <a:endParaRPr lang="en-US" i="1" dirty="0" smtClean="0"/>
          </a:p>
          <a:p>
            <a:pPr>
              <a:buNone/>
            </a:pPr>
            <a:r>
              <a:rPr lang="en-US" b="1" i="0" dirty="0" smtClean="0"/>
              <a:t>Male quotes: </a:t>
            </a:r>
          </a:p>
          <a:p>
            <a:pPr>
              <a:buNone/>
            </a:pPr>
            <a:r>
              <a:rPr lang="en-US" i="1" dirty="0" smtClean="0"/>
              <a:t>‘I was referred to MAZE through social services. At first (at point of referral) was a bit wary – because I don’t speak to people or open up to people. But (male worker) put me at ease straight away. Some of it were difficult – like how I was feeling.  ….. It was easy enough – it never felt hard or that I wanted to give up ….  I never had anyone to talk to before. I was very comfortable talking to (name of male worker). …..  </a:t>
            </a:r>
            <a:r>
              <a:rPr lang="en-GB" i="1" dirty="0" smtClean="0"/>
              <a:t>Always helpful – able to talk to them. They have always been there for me’. </a:t>
            </a:r>
            <a:endParaRPr lang="en-GB" dirty="0" smtClean="0"/>
          </a:p>
          <a:p>
            <a:pPr>
              <a:buNone/>
            </a:pPr>
            <a:endParaRPr lang="en-US" i="1" dirty="0" smtClean="0"/>
          </a:p>
          <a:p>
            <a:pPr>
              <a:buNone/>
            </a:pPr>
            <a:r>
              <a:rPr lang="en-US" i="1" dirty="0" smtClean="0"/>
              <a:t>‘Good service. .... They helped me with the relationship. Without them – I would probably be in jail – and not still in the relationship.  Without MAZE I would have closed in on myself and carried on as I was’.</a:t>
            </a:r>
            <a:endParaRPr lang="en-GB" dirty="0" smtClean="0"/>
          </a:p>
          <a:p>
            <a:pPr>
              <a:buNone/>
            </a:pPr>
            <a:endParaRPr lang="en-US" dirty="0" smtClean="0"/>
          </a:p>
          <a:p>
            <a:pPr>
              <a:buNone/>
            </a:pPr>
            <a:r>
              <a:rPr lang="en-US" dirty="0" smtClean="0"/>
              <a:t>Did not discuss how MAZE  helped them change their </a:t>
            </a:r>
            <a:r>
              <a:rPr lang="en-US" dirty="0" err="1" smtClean="0"/>
              <a:t>behaviour</a:t>
            </a:r>
            <a:r>
              <a:rPr lang="en-US" dirty="0" smtClean="0"/>
              <a:t> or how they addressed domestic violence (topic and brief  research contact)</a:t>
            </a:r>
          </a:p>
          <a:p>
            <a:pPr>
              <a:buNone/>
            </a:pPr>
            <a:endParaRPr lang="en-US" dirty="0" smtClean="0"/>
          </a:p>
          <a:p>
            <a:pPr marL="0" indent="0">
              <a:spcBef>
                <a:spcPts val="0"/>
              </a:spcBef>
              <a:buNone/>
            </a:pPr>
            <a:r>
              <a:rPr lang="en-US" sz="1200" b="1" dirty="0" smtClean="0"/>
              <a:t>Case Data: </a:t>
            </a:r>
          </a:p>
          <a:p>
            <a:pPr>
              <a:buNone/>
            </a:pPr>
            <a:endParaRPr lang="en-US" sz="1100" dirty="0" smtClean="0"/>
          </a:p>
          <a:p>
            <a:pPr>
              <a:buNone/>
            </a:pPr>
            <a:r>
              <a:rPr lang="en-US" sz="1100" dirty="0" smtClean="0"/>
              <a:t>MAZE involved for 18 months:</a:t>
            </a:r>
            <a:r>
              <a:rPr lang="en-US" sz="1100" baseline="0" dirty="0" smtClean="0"/>
              <a:t> </a:t>
            </a:r>
            <a:r>
              <a:rPr lang="en-US" sz="1100" dirty="0" smtClean="0"/>
              <a:t>26 contacts with male partner,</a:t>
            </a:r>
            <a:r>
              <a:rPr lang="en-US" sz="1100" baseline="0" dirty="0" smtClean="0"/>
              <a:t> </a:t>
            </a:r>
            <a:r>
              <a:rPr lang="en-US" sz="1100" dirty="0" smtClean="0"/>
              <a:t>5 joint visits,</a:t>
            </a:r>
            <a:r>
              <a:rPr lang="en-US" sz="1100" baseline="0" dirty="0" smtClean="0"/>
              <a:t> </a:t>
            </a:r>
            <a:r>
              <a:rPr lang="en-US" sz="1100" dirty="0" smtClean="0"/>
              <a:t>Also  work with woman </a:t>
            </a:r>
          </a:p>
          <a:p>
            <a:pPr>
              <a:buNone/>
            </a:pPr>
            <a:r>
              <a:rPr lang="en-US" sz="1100" dirty="0" smtClean="0"/>
              <a:t>MAZE involved for 11 months:</a:t>
            </a:r>
            <a:r>
              <a:rPr lang="en-US" sz="1100" baseline="0" dirty="0" smtClean="0"/>
              <a:t> 13</a:t>
            </a:r>
            <a:r>
              <a:rPr lang="en-US" sz="1100" dirty="0" smtClean="0"/>
              <a:t> contacts with male partner,</a:t>
            </a:r>
            <a:r>
              <a:rPr lang="en-US" sz="1100" baseline="0" dirty="0" smtClean="0"/>
              <a:t> 9</a:t>
            </a:r>
            <a:r>
              <a:rPr lang="en-US" sz="1100" dirty="0" smtClean="0"/>
              <a:t> joint visits,</a:t>
            </a:r>
            <a:r>
              <a:rPr lang="en-US" sz="1100" baseline="0" dirty="0" smtClean="0"/>
              <a:t> </a:t>
            </a:r>
            <a:r>
              <a:rPr lang="en-US" sz="1100" dirty="0" smtClean="0"/>
              <a:t>Also  work with woman </a:t>
            </a:r>
          </a:p>
          <a:p>
            <a:endParaRPr lang="en-GB" sz="1100" dirty="0" smtClean="0"/>
          </a:p>
          <a:p>
            <a:pPr>
              <a:buNone/>
            </a:pPr>
            <a:endParaRPr lang="en-US" dirty="0" smtClean="0"/>
          </a:p>
          <a:p>
            <a:pPr>
              <a:buNone/>
            </a:pPr>
            <a:endParaRPr lang="en-US" dirty="0" smtClean="0"/>
          </a:p>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None/>
            </a:pPr>
            <a:r>
              <a:rPr lang="en-US" sz="1200" dirty="0" smtClean="0"/>
              <a:t>Not always able to engage and work with men:</a:t>
            </a:r>
          </a:p>
          <a:p>
            <a:pPr>
              <a:buNone/>
            </a:pPr>
            <a:endParaRPr lang="en-US" sz="1200" i="1" dirty="0" smtClean="0"/>
          </a:p>
          <a:p>
            <a:pPr>
              <a:buNone/>
            </a:pPr>
            <a:r>
              <a:rPr lang="en-US" sz="1200" b="1" i="0" dirty="0" smtClean="0"/>
              <a:t>Reasons: </a:t>
            </a:r>
          </a:p>
          <a:p>
            <a:pPr>
              <a:buNone/>
            </a:pPr>
            <a:r>
              <a:rPr lang="en-US" sz="1200" i="1" dirty="0" smtClean="0"/>
              <a:t>‘he took no responsibility, blaming her for problems in their relationship. Denies being abusive’</a:t>
            </a:r>
          </a:p>
          <a:p>
            <a:pPr>
              <a:buNone/>
            </a:pPr>
            <a:endParaRPr lang="en-US" sz="1200" i="1" dirty="0" smtClean="0"/>
          </a:p>
          <a:p>
            <a:pPr>
              <a:buNone/>
            </a:pPr>
            <a:r>
              <a:rPr lang="en-US" sz="1200" i="1" dirty="0" smtClean="0"/>
              <a:t>‘he chose to disengage rather than take responsibility for his abusive </a:t>
            </a:r>
            <a:r>
              <a:rPr lang="en-US" sz="1200" i="1" dirty="0" err="1" smtClean="0"/>
              <a:t>behaviour</a:t>
            </a:r>
            <a:r>
              <a:rPr lang="en-US" sz="1200" i="1" dirty="0" smtClean="0"/>
              <a:t> and neglect of the children. No change in his attitude, doubtful if any change in his </a:t>
            </a:r>
            <a:r>
              <a:rPr lang="en-US" sz="1200" i="1" dirty="0" err="1" smtClean="0"/>
              <a:t>behaviour</a:t>
            </a:r>
            <a:r>
              <a:rPr lang="en-US" sz="1200" i="1" dirty="0" smtClean="0"/>
              <a:t>’,</a:t>
            </a:r>
          </a:p>
          <a:p>
            <a:pPr>
              <a:buNone/>
            </a:pPr>
            <a:endParaRPr lang="en-US" sz="1200" i="1" dirty="0" smtClean="0"/>
          </a:p>
          <a:p>
            <a:pPr>
              <a:buNone/>
            </a:pPr>
            <a:r>
              <a:rPr lang="en-US" sz="1200" i="1" dirty="0" smtClean="0"/>
              <a:t>‘he insisted that all abusive </a:t>
            </a:r>
            <a:r>
              <a:rPr lang="en-US" sz="1200" i="1" dirty="0" err="1" smtClean="0"/>
              <a:t>behaviour</a:t>
            </a:r>
            <a:r>
              <a:rPr lang="en-US" sz="1200" i="1" dirty="0" smtClean="0"/>
              <a:t> was in the past. Blames alcohol/drugs. Not willing to undertake any work’.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GB" dirty="0" smtClean="0"/>
          </a:p>
          <a:p>
            <a:r>
              <a:rPr lang="en-US" sz="1400" dirty="0" smtClean="0">
                <a:latin typeface="Calibri" pitchFamily="34" charset="0"/>
                <a:cs typeface="Calibri" pitchFamily="34" charset="0"/>
              </a:rPr>
              <a:t>23 cases </a:t>
            </a:r>
          </a:p>
          <a:p>
            <a:r>
              <a:rPr lang="en-US" sz="1400" dirty="0" smtClean="0">
                <a:latin typeface="Calibri" pitchFamily="34" charset="0"/>
                <a:cs typeface="Calibri" pitchFamily="34" charset="0"/>
              </a:rPr>
              <a:t>10 women decided to leave abusive relationship</a:t>
            </a:r>
            <a:endParaRPr lang="en-GB" sz="1400" dirty="0" smtClean="0">
              <a:latin typeface="Calibri" pitchFamily="34" charset="0"/>
              <a:cs typeface="Calibri" pitchFamily="34" charset="0"/>
            </a:endParaRPr>
          </a:p>
          <a:p>
            <a:pPr marL="0" indent="0">
              <a:buNone/>
            </a:pPr>
            <a:endParaRPr lang="en-GB" sz="1050" dirty="0" smtClean="0">
              <a:latin typeface="Calibri" pitchFamily="34" charset="0"/>
              <a:cs typeface="Calibri" pitchFamily="34" charset="0"/>
            </a:endParaRPr>
          </a:p>
          <a:p>
            <a:pPr marL="0" indent="0">
              <a:buNone/>
            </a:pPr>
            <a:r>
              <a:rPr lang="en-US" sz="1200" dirty="0" smtClean="0">
                <a:latin typeface="Calibri" pitchFamily="34" charset="0"/>
                <a:cs typeface="Calibri" pitchFamily="34" charset="0"/>
              </a:rPr>
              <a:t>Woman now safer – chose to end relationship. </a:t>
            </a:r>
            <a:r>
              <a:rPr lang="en-GB" sz="1200" dirty="0" smtClean="0">
                <a:latin typeface="Calibri" pitchFamily="34" charset="0"/>
                <a:cs typeface="Calibri" pitchFamily="34" charset="0"/>
              </a:rPr>
              <a:t>Now settled, secure housing. </a:t>
            </a:r>
            <a:r>
              <a:rPr lang="en-US" sz="1200" dirty="0" smtClean="0">
                <a:latin typeface="Calibri" pitchFamily="34" charset="0"/>
                <a:cs typeface="Calibri" pitchFamily="34" charset="0"/>
              </a:rPr>
              <a:t>Without his controlling </a:t>
            </a:r>
            <a:r>
              <a:rPr lang="en-US" sz="1200" dirty="0" err="1" smtClean="0">
                <a:latin typeface="Calibri" pitchFamily="34" charset="0"/>
                <a:cs typeface="Calibri" pitchFamily="34" charset="0"/>
              </a:rPr>
              <a:t>behaviour</a:t>
            </a:r>
            <a:r>
              <a:rPr lang="en-US" sz="1200" dirty="0" smtClean="0">
                <a:latin typeface="Calibri" pitchFamily="34" charset="0"/>
                <a:cs typeface="Calibri" pitchFamily="34" charset="0"/>
              </a:rPr>
              <a:t> she has become more confident, increased wellbeing. Coping better without partner on scene. Child safer without his presence.  MAZE involved for 8 months (Case 21)</a:t>
            </a:r>
            <a:endParaRPr lang="en-GB" sz="1200" dirty="0" smtClean="0">
              <a:latin typeface="Calibri" pitchFamily="34" charset="0"/>
              <a:cs typeface="Calibri" pitchFamily="34" charset="0"/>
            </a:endParaRPr>
          </a:p>
          <a:p>
            <a:pPr marL="0" indent="0">
              <a:buNone/>
            </a:pPr>
            <a:endParaRPr lang="en-GB" sz="1200" dirty="0" smtClean="0">
              <a:latin typeface="Calibri" pitchFamily="34" charset="0"/>
              <a:cs typeface="Calibri" pitchFamily="34" charset="0"/>
            </a:endParaRPr>
          </a:p>
          <a:p>
            <a:pPr marL="0" indent="0">
              <a:buNone/>
            </a:pPr>
            <a:r>
              <a:rPr lang="en-US" sz="1200" dirty="0" smtClean="0">
                <a:latin typeface="Calibri" pitchFamily="34" charset="0"/>
                <a:cs typeface="Calibri" pitchFamily="34" charset="0"/>
              </a:rPr>
              <a:t>This woman left her partner after beginning work with MAZE- has legal orders in place and is far safer.  Has been</a:t>
            </a:r>
            <a:r>
              <a:rPr lang="en-GB" sz="1200" dirty="0" smtClean="0">
                <a:latin typeface="Calibri" pitchFamily="34" charset="0"/>
                <a:cs typeface="Calibri" pitchFamily="34" charset="0"/>
              </a:rPr>
              <a:t> </a:t>
            </a:r>
            <a:r>
              <a:rPr lang="en-GB" sz="1200" dirty="0" err="1" smtClean="0">
                <a:latin typeface="Calibri" pitchFamily="34" charset="0"/>
                <a:cs typeface="Calibri" pitchFamily="34" charset="0"/>
              </a:rPr>
              <a:t>rehoused</a:t>
            </a:r>
            <a:r>
              <a:rPr lang="en-US" sz="1200" dirty="0" smtClean="0">
                <a:latin typeface="Calibri" pitchFamily="34" charset="0"/>
                <a:cs typeface="Calibri" pitchFamily="34" charset="0"/>
              </a:rPr>
              <a:t> and is very happy in new accommodation. Has fled before but reconciled. Says if had as much support previously may have stayed away. Children much safer than previously due to dad not being in home and not having contact.   Maze involved for 7 months and ongoing (Case 7)</a:t>
            </a:r>
            <a:endParaRPr lang="en-GB" sz="1200" dirty="0" smtClean="0">
              <a:latin typeface="Calibri" pitchFamily="34" charset="0"/>
              <a:cs typeface="Calibri" pitchFamily="34" charset="0"/>
            </a:endParaRPr>
          </a:p>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11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400" dirty="0" smtClean="0"/>
              <a:t>Women’s Perspectives:</a:t>
            </a:r>
          </a:p>
          <a:p>
            <a:pPr>
              <a:buNone/>
            </a:pPr>
            <a:endParaRPr lang="en-US" sz="1200" dirty="0" smtClean="0"/>
          </a:p>
          <a:p>
            <a:pPr>
              <a:buNone/>
            </a:pPr>
            <a:r>
              <a:rPr lang="en-US" sz="1200" i="1" dirty="0" smtClean="0"/>
              <a:t>(Name of worker) opened my eyes to what was going on. It makes you </a:t>
            </a:r>
            <a:r>
              <a:rPr lang="en-US" sz="1200" i="1" dirty="0" err="1" smtClean="0"/>
              <a:t>realise</a:t>
            </a:r>
            <a:r>
              <a:rPr lang="en-US" sz="1200" i="1" dirty="0" smtClean="0"/>
              <a:t> you are not alone. .... Made you </a:t>
            </a:r>
            <a:r>
              <a:rPr lang="en-US" sz="1200" i="1" dirty="0" err="1" smtClean="0"/>
              <a:t>realise</a:t>
            </a:r>
            <a:r>
              <a:rPr lang="en-US" sz="1200" i="1" dirty="0" smtClean="0"/>
              <a:t> it is not me, not my fault. That there are loads of other women in this situation. .... They help you see what has happened. Help you get your confidence (woman service user).</a:t>
            </a:r>
            <a:endParaRPr lang="en-GB" sz="1200" dirty="0" smtClean="0"/>
          </a:p>
          <a:p>
            <a:pPr>
              <a:buNone/>
            </a:pPr>
            <a:endParaRPr lang="en-GB" sz="1200" i="1" dirty="0" smtClean="0"/>
          </a:p>
          <a:p>
            <a:pPr>
              <a:buNone/>
            </a:pPr>
            <a:r>
              <a:rPr lang="en-US" sz="1200" i="1" dirty="0" smtClean="0"/>
              <a:t>I would stick up for him and make excuses and let him get away with it. But MAZE challenged that (woman service user).</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12</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4A0EB24-42F1-4AE3-81DE-FB381110C0E7}" type="slidenum">
              <a:rPr lang="en-GB" smtClean="0"/>
              <a:pPr/>
              <a:t>14</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7C2B7A8-B1A3-4540-800F-E44A5EFDD4FA}" type="slidenum">
              <a:rPr lang="en-GB" smtClean="0"/>
              <a:pPr>
                <a:defRPr/>
              </a:pPr>
              <a:t>17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9C81D8-9261-49AA-8E7C-EB039A3E892A}" type="datetimeFigureOut">
              <a:rPr lang="en-GB" smtClean="0"/>
              <a:pPr/>
              <a:t>22/05/2012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C6C962-B352-4CE4-AB94-539649CC503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C81D8-9261-49AA-8E7C-EB039A3E892A}" type="datetimeFigureOut">
              <a:rPr lang="en-GB" smtClean="0"/>
              <a:pPr/>
              <a:t>22/05/2012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6C962-B352-4CE4-AB94-539649CC503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www.womencentre.org.uk/forms/MAZE_Project_Final_Report_October_2010.pdf" TargetMode="External"/><Relationship Id="rId5" Type="http://schemas.openxmlformats.org/officeDocument/2006/relationships/hyperlink" Target="mailto:s.peckover@hud.ac.uk" TargetMode="External"/><Relationship Id="rId4" Type="http://schemas.openxmlformats.org/officeDocument/2006/relationships/hyperlink" Target="http://www.womencentre.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992888" cy="1143000"/>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a:xfrm>
            <a:off x="611560" y="1600200"/>
            <a:ext cx="8075240" cy="4853136"/>
          </a:xfrm>
        </p:spPr>
        <p:txBody>
          <a:bodyPr>
            <a:normAutofit/>
          </a:bodyPr>
          <a:lstStyle/>
          <a:p>
            <a:pPr algn="ctr">
              <a:buNone/>
            </a:pPr>
            <a:endParaRPr lang="en-GB" b="1" dirty="0" smtClean="0"/>
          </a:p>
          <a:p>
            <a:pPr algn="ctr">
              <a:buNone/>
            </a:pPr>
            <a:endParaRPr lang="en-GB" b="1" dirty="0" smtClean="0"/>
          </a:p>
          <a:p>
            <a:pPr algn="ctr">
              <a:buNone/>
            </a:pPr>
            <a:r>
              <a:rPr lang="en-GB" b="1" dirty="0" smtClean="0"/>
              <a:t>Engaging </a:t>
            </a:r>
            <a:r>
              <a:rPr lang="en-GB" b="1" dirty="0" smtClean="0"/>
              <a:t>families, engaging fathers: </a:t>
            </a:r>
          </a:p>
          <a:p>
            <a:pPr algn="ctr">
              <a:buNone/>
            </a:pPr>
            <a:r>
              <a:rPr lang="en-GB" b="1" dirty="0" smtClean="0"/>
              <a:t>Domestic abuse and safeguarding children</a:t>
            </a:r>
          </a:p>
          <a:p>
            <a:pPr algn="ctr">
              <a:buNone/>
            </a:pPr>
            <a:endParaRPr lang="en-GB" sz="2400" dirty="0" smtClean="0">
              <a:latin typeface="Calibri" pitchFamily="34" charset="0"/>
              <a:cs typeface="Calibri" pitchFamily="34" charset="0"/>
            </a:endParaRPr>
          </a:p>
          <a:p>
            <a:pPr algn="ctr">
              <a:buNone/>
            </a:pPr>
            <a:r>
              <a:rPr lang="en-GB" sz="2400" dirty="0" smtClean="0">
                <a:latin typeface="Calibri" pitchFamily="34" charset="0"/>
                <a:cs typeface="Calibri" pitchFamily="34" charset="0"/>
              </a:rPr>
              <a:t>Angela </a:t>
            </a:r>
            <a:r>
              <a:rPr lang="en-GB" sz="2400" dirty="0" smtClean="0">
                <a:latin typeface="Calibri" pitchFamily="34" charset="0"/>
                <a:cs typeface="Calibri" pitchFamily="34" charset="0"/>
              </a:rPr>
              <a:t>Everson,  </a:t>
            </a:r>
            <a:r>
              <a:rPr lang="en-GB" sz="2400" dirty="0" err="1" smtClean="0">
                <a:latin typeface="Calibri" pitchFamily="34" charset="0"/>
                <a:cs typeface="Calibri" pitchFamily="34" charset="0"/>
              </a:rPr>
              <a:t>WomenCentre</a:t>
            </a:r>
            <a:r>
              <a:rPr lang="en-GB" sz="2400" dirty="0" smtClean="0">
                <a:latin typeface="Calibri" pitchFamily="34" charset="0"/>
                <a:cs typeface="Calibri" pitchFamily="34" charset="0"/>
              </a:rPr>
              <a:t>, Calderdale</a:t>
            </a:r>
          </a:p>
          <a:p>
            <a:pPr algn="ctr">
              <a:buNone/>
            </a:pPr>
            <a:r>
              <a:rPr lang="en-GB" sz="2400" dirty="0" smtClean="0">
                <a:latin typeface="Calibri" pitchFamily="34" charset="0"/>
                <a:cs typeface="Calibri" pitchFamily="34" charset="0"/>
              </a:rPr>
              <a:t>Dr Sue </a:t>
            </a:r>
            <a:r>
              <a:rPr lang="en-GB" sz="2400" dirty="0" err="1" smtClean="0">
                <a:latin typeface="Calibri" pitchFamily="34" charset="0"/>
                <a:cs typeface="Calibri" pitchFamily="34" charset="0"/>
              </a:rPr>
              <a:t>Peckover</a:t>
            </a:r>
            <a:r>
              <a:rPr lang="en-GB" sz="2400" dirty="0" smtClean="0">
                <a:latin typeface="Calibri" pitchFamily="34" charset="0"/>
                <a:cs typeface="Calibri" pitchFamily="34" charset="0"/>
              </a:rPr>
              <a:t>,  University of Huddersfield</a:t>
            </a:r>
          </a:p>
        </p:txBody>
      </p:sp>
      <p:pic>
        <p:nvPicPr>
          <p:cNvPr id="4" name="Picture 21" descr="logo womencentre"/>
          <p:cNvPicPr>
            <a:picLocks noChangeAspect="1" noChangeArrowheads="1"/>
          </p:cNvPicPr>
          <p:nvPr/>
        </p:nvPicPr>
        <p:blipFill>
          <a:blip r:embed="rId3" cstate="print"/>
          <a:srcRect/>
          <a:stretch>
            <a:fillRect/>
          </a:stretch>
        </p:blipFill>
        <p:spPr bwMode="auto">
          <a:xfrm>
            <a:off x="899592" y="571500"/>
            <a:ext cx="7172846" cy="1143000"/>
          </a:xfrm>
          <a:prstGeom prst="rect">
            <a:avLst/>
          </a:prstGeom>
          <a:noFill/>
          <a:ln w="9525">
            <a:noFill/>
            <a:miter lim="800000"/>
            <a:headEnd/>
            <a:tailEnd/>
          </a:ln>
        </p:spPr>
      </p:pic>
      <p:pic>
        <p:nvPicPr>
          <p:cNvPr id="6" name="Picture 5" descr="hudd uni main marque with strap RGB"/>
          <p:cNvPicPr/>
          <p:nvPr/>
        </p:nvPicPr>
        <p:blipFill>
          <a:blip r:embed="rId4" cstate="print"/>
          <a:srcRect/>
          <a:stretch>
            <a:fillRect/>
          </a:stretch>
        </p:blipFill>
        <p:spPr bwMode="auto">
          <a:xfrm>
            <a:off x="3707904" y="5373216"/>
            <a:ext cx="1584176" cy="10801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experienced male worker  -  direct work </a:t>
            </a:r>
          </a:p>
          <a:p>
            <a:pPr lvl="0"/>
            <a:r>
              <a:rPr lang="en-US" dirty="0" smtClean="0"/>
              <a:t>lengthy and intensive process</a:t>
            </a:r>
          </a:p>
          <a:p>
            <a:pPr lvl="0"/>
            <a:r>
              <a:rPr lang="en-US" dirty="0" smtClean="0"/>
              <a:t>evidence of behavior change (for some men) </a:t>
            </a:r>
          </a:p>
          <a:p>
            <a:pPr lvl="0"/>
            <a:r>
              <a:rPr lang="en-US" dirty="0" smtClean="0"/>
              <a:t>improved outcomes for women and children:</a:t>
            </a:r>
          </a:p>
          <a:p>
            <a:pPr lvl="1"/>
            <a:r>
              <a:rPr lang="en-US" dirty="0" smtClean="0"/>
              <a:t>risk of further harm from domestic violence  reduced or relationship ends</a:t>
            </a:r>
          </a:p>
          <a:p>
            <a:pPr lvl="0"/>
            <a:r>
              <a:rPr lang="en-US" dirty="0" smtClean="0"/>
              <a:t>practical support for male partners</a:t>
            </a:r>
            <a:endParaRPr lang="en-GB" dirty="0" smtClean="0"/>
          </a:p>
          <a:p>
            <a:pPr>
              <a:buNone/>
            </a:pPr>
            <a:endParaRPr lang="en-US" dirty="0" smtClean="0"/>
          </a:p>
        </p:txBody>
      </p:sp>
      <p:sp>
        <p:nvSpPr>
          <p:cNvPr id="3" name="Title 2"/>
          <p:cNvSpPr>
            <a:spLocks noGrp="1"/>
          </p:cNvSpPr>
          <p:nvPr>
            <p:ph type="title"/>
          </p:nvPr>
        </p:nvSpPr>
        <p:spPr/>
        <p:txBody>
          <a:bodyPr>
            <a:normAutofit/>
          </a:bodyPr>
          <a:lstStyle/>
          <a:p>
            <a:r>
              <a:rPr lang="en-US" b="1" dirty="0" smtClean="0"/>
              <a:t>Engaging and Working with Men</a:t>
            </a:r>
            <a:endParaRPr lang="en-GB"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857403"/>
          </a:xfrm>
        </p:spPr>
        <p:txBody>
          <a:bodyPr>
            <a:noAutofit/>
          </a:bodyPr>
          <a:lstStyle/>
          <a:p>
            <a:pPr>
              <a:buNone/>
            </a:pPr>
            <a:r>
              <a:rPr lang="en-US" sz="2400" dirty="0" smtClean="0"/>
              <a:t>Case sample:</a:t>
            </a:r>
          </a:p>
          <a:p>
            <a:r>
              <a:rPr lang="en-US" sz="2400" dirty="0" smtClean="0"/>
              <a:t>23 cases</a:t>
            </a:r>
          </a:p>
          <a:p>
            <a:r>
              <a:rPr lang="en-US" sz="2400" dirty="0" smtClean="0"/>
              <a:t>attempted to work with male partner in 12 cases</a:t>
            </a:r>
          </a:p>
          <a:p>
            <a:r>
              <a:rPr lang="en-US" sz="2400" dirty="0" smtClean="0"/>
              <a:t>none or limited engagement with 4 of these men</a:t>
            </a:r>
          </a:p>
          <a:p>
            <a:pPr>
              <a:buNone/>
            </a:pPr>
            <a:endParaRPr lang="en-US" sz="2400" dirty="0" smtClean="0"/>
          </a:p>
          <a:p>
            <a:pPr>
              <a:buNone/>
            </a:pPr>
            <a:r>
              <a:rPr lang="en-US" sz="2400" dirty="0" smtClean="0"/>
              <a:t>Failure to engage men does not = lack of success for MAZE</a:t>
            </a:r>
          </a:p>
          <a:p>
            <a:r>
              <a:rPr lang="en-US" sz="2400" dirty="0" smtClean="0"/>
              <a:t>empowers </a:t>
            </a:r>
            <a:r>
              <a:rPr lang="en-US" sz="2400" dirty="0" smtClean="0"/>
              <a:t>women to </a:t>
            </a:r>
            <a:r>
              <a:rPr lang="en-US" sz="2400" dirty="0" smtClean="0"/>
              <a:t>access support </a:t>
            </a:r>
          </a:p>
          <a:p>
            <a:r>
              <a:rPr lang="en-US" sz="2400" dirty="0" smtClean="0"/>
              <a:t>gain a better understanding of </a:t>
            </a:r>
            <a:r>
              <a:rPr lang="en-US" sz="2400" dirty="0" smtClean="0"/>
              <a:t>domestic </a:t>
            </a:r>
            <a:r>
              <a:rPr lang="en-US" sz="2400" dirty="0" smtClean="0"/>
              <a:t>abuse</a:t>
            </a:r>
            <a:r>
              <a:rPr lang="en-GB" sz="2400" dirty="0" smtClean="0"/>
              <a:t> behaviour</a:t>
            </a:r>
            <a:r>
              <a:rPr lang="en-US" sz="2400" dirty="0" smtClean="0"/>
              <a:t> and </a:t>
            </a:r>
            <a:r>
              <a:rPr lang="en-US" sz="2400" dirty="0" smtClean="0"/>
              <a:t>willingness </a:t>
            </a:r>
            <a:r>
              <a:rPr lang="en-US" sz="2400" dirty="0" smtClean="0"/>
              <a:t>of </a:t>
            </a:r>
            <a:r>
              <a:rPr lang="en-US" sz="2400" dirty="0" smtClean="0"/>
              <a:t>male </a:t>
            </a:r>
            <a:r>
              <a:rPr lang="en-US" sz="2400" dirty="0" smtClean="0"/>
              <a:t>partner to take steps to address this</a:t>
            </a:r>
          </a:p>
          <a:p>
            <a:r>
              <a:rPr lang="en-US" sz="2400" dirty="0" smtClean="0"/>
              <a:t>make safer </a:t>
            </a:r>
            <a:r>
              <a:rPr lang="en-US" sz="2400" dirty="0" smtClean="0"/>
              <a:t>decisions about </a:t>
            </a:r>
            <a:r>
              <a:rPr lang="en-US" sz="2400" dirty="0" smtClean="0"/>
              <a:t>their relationship</a:t>
            </a:r>
          </a:p>
        </p:txBody>
      </p:sp>
      <p:sp>
        <p:nvSpPr>
          <p:cNvPr id="3" name="Title 2"/>
          <p:cNvSpPr>
            <a:spLocks noGrp="1"/>
          </p:cNvSpPr>
          <p:nvPr>
            <p:ph type="title"/>
          </p:nvPr>
        </p:nvSpPr>
        <p:spPr/>
        <p:txBody>
          <a:bodyPr>
            <a:noAutofit/>
          </a:bodyPr>
          <a:lstStyle/>
          <a:p>
            <a:r>
              <a:rPr lang="en-US" sz="4000" b="1" dirty="0" smtClean="0"/>
              <a:t>Non-Engagement or Work with Men </a:t>
            </a:r>
            <a:endParaRPr lang="en-GB" sz="4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2800" dirty="0" smtClean="0">
                <a:cs typeface="Calibri" pitchFamily="34" charset="0"/>
              </a:rPr>
              <a:t>MAZE keep the focus on</a:t>
            </a:r>
            <a:r>
              <a:rPr lang="en-US" sz="2800" dirty="0" smtClean="0">
                <a:cs typeface="Calibri" pitchFamily="34" charset="0"/>
              </a:rPr>
              <a:t>:</a:t>
            </a:r>
          </a:p>
          <a:p>
            <a:pPr>
              <a:buNone/>
            </a:pPr>
            <a:endParaRPr lang="en-US" sz="2400" dirty="0" smtClean="0">
              <a:cs typeface="Calibri" pitchFamily="34" charset="0"/>
            </a:endParaRPr>
          </a:p>
          <a:p>
            <a:r>
              <a:rPr lang="en-US" sz="2400" dirty="0" smtClean="0">
                <a:cs typeface="Calibri" pitchFamily="34" charset="0"/>
              </a:rPr>
              <a:t>d</a:t>
            </a:r>
            <a:r>
              <a:rPr lang="en-US" sz="2400" dirty="0" smtClean="0">
                <a:cs typeface="Calibri" pitchFamily="34" charset="0"/>
              </a:rPr>
              <a:t>omestic </a:t>
            </a:r>
            <a:r>
              <a:rPr lang="en-US" sz="2400" dirty="0" smtClean="0">
                <a:cs typeface="Calibri" pitchFamily="34" charset="0"/>
              </a:rPr>
              <a:t>violence </a:t>
            </a:r>
            <a:r>
              <a:rPr lang="en-US" sz="2400" dirty="0" err="1" smtClean="0">
                <a:cs typeface="Calibri" pitchFamily="34" charset="0"/>
              </a:rPr>
              <a:t>behaviour</a:t>
            </a:r>
            <a:endParaRPr lang="en-US" sz="2400" dirty="0" smtClean="0">
              <a:cs typeface="Calibri" pitchFamily="34" charset="0"/>
            </a:endParaRPr>
          </a:p>
          <a:p>
            <a:pPr marL="342900" lvl="2" indent="-342900"/>
            <a:r>
              <a:rPr lang="en-US" dirty="0" smtClean="0"/>
              <a:t>the risks for children and women</a:t>
            </a:r>
          </a:p>
          <a:p>
            <a:r>
              <a:rPr lang="en-US" sz="2400" dirty="0" smtClean="0">
                <a:cs typeface="Calibri" pitchFamily="34" charset="0"/>
              </a:rPr>
              <a:t>w</a:t>
            </a:r>
            <a:r>
              <a:rPr lang="en-US" sz="2400" dirty="0" smtClean="0">
                <a:cs typeface="Calibri" pitchFamily="34" charset="0"/>
              </a:rPr>
              <a:t>here </a:t>
            </a:r>
            <a:r>
              <a:rPr lang="en-US" sz="2400" dirty="0" smtClean="0">
                <a:cs typeface="Calibri" pitchFamily="34" charset="0"/>
              </a:rPr>
              <a:t>responsibility </a:t>
            </a:r>
            <a:r>
              <a:rPr lang="en-US" sz="2400" dirty="0" smtClean="0">
                <a:cs typeface="Calibri" pitchFamily="34" charset="0"/>
              </a:rPr>
              <a:t>l</a:t>
            </a:r>
            <a:r>
              <a:rPr lang="en-US" sz="2400" dirty="0" smtClean="0">
                <a:cs typeface="Calibri" pitchFamily="34" charset="0"/>
              </a:rPr>
              <a:t>ies</a:t>
            </a:r>
            <a:endParaRPr lang="en-US" sz="2400" dirty="0" smtClean="0">
              <a:cs typeface="Calibri" pitchFamily="34" charset="0"/>
            </a:endParaRPr>
          </a:p>
          <a:p>
            <a:pPr marL="342900" lvl="2" indent="-342900"/>
            <a:r>
              <a:rPr lang="en-US" dirty="0" smtClean="0"/>
              <a:t>the changes that need to take place to reduce risks and enhance safety</a:t>
            </a:r>
          </a:p>
          <a:p>
            <a:pPr marL="0" indent="0">
              <a:lnSpc>
                <a:spcPct val="120000"/>
              </a:lnSpc>
              <a:spcBef>
                <a:spcPts val="0"/>
              </a:spcBef>
              <a:buNone/>
            </a:pPr>
            <a:endParaRPr lang="en-US" sz="2400" dirty="0" smtClean="0"/>
          </a:p>
          <a:p>
            <a:pPr marL="0" indent="0">
              <a:lnSpc>
                <a:spcPct val="120000"/>
              </a:lnSpc>
              <a:spcBef>
                <a:spcPts val="0"/>
              </a:spcBef>
              <a:buNone/>
            </a:pPr>
            <a:r>
              <a:rPr lang="en-US" sz="2800" dirty="0" smtClean="0"/>
              <a:t>Focus evident in contribution to multi-agency child protection work </a:t>
            </a:r>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p:txBody>
          <a:bodyPr>
            <a:normAutofit/>
          </a:bodyPr>
          <a:lstStyle/>
          <a:p>
            <a:r>
              <a:rPr lang="en-US" b="1" dirty="0" smtClean="0"/>
              <a:t>Focus on Domestic Violence </a:t>
            </a:r>
            <a:endParaRPr lang="en-GB"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Focus on Domestic Violence </a:t>
            </a:r>
            <a:endParaRPr lang="en-GB" dirty="0"/>
          </a:p>
        </p:txBody>
      </p:sp>
      <p:sp>
        <p:nvSpPr>
          <p:cNvPr id="3" name="Content Placeholder 2"/>
          <p:cNvSpPr>
            <a:spLocks noGrp="1"/>
          </p:cNvSpPr>
          <p:nvPr>
            <p:ph idx="1"/>
          </p:nvPr>
        </p:nvSpPr>
        <p:spPr/>
        <p:txBody>
          <a:bodyPr>
            <a:normAutofit fontScale="55000" lnSpcReduction="20000"/>
          </a:bodyPr>
          <a:lstStyle/>
          <a:p>
            <a:pPr>
              <a:buNone/>
            </a:pPr>
            <a:endParaRPr lang="en-US" i="1" dirty="0" smtClean="0"/>
          </a:p>
          <a:p>
            <a:pPr>
              <a:buNone/>
            </a:pPr>
            <a:r>
              <a:rPr lang="en-US" sz="3800" i="1" dirty="0" smtClean="0"/>
              <a:t>In </a:t>
            </a:r>
            <a:r>
              <a:rPr lang="en-US" sz="3800" i="1" dirty="0" smtClean="0"/>
              <a:t>conferences sometimes what people struggle to do is to be clear about what the risks are, where responsibility lies and what needs to change. .... And what workers in the MAZE project are very good at doing is remaining sort of - keeping that engagement with parents, keeping that relationship with them, and being very clear about what the risks are. And how risky certain things are. And where responsibility for </a:t>
            </a:r>
            <a:r>
              <a:rPr lang="en-US" sz="3800" i="1" dirty="0" err="1" smtClean="0"/>
              <a:t>behaviours</a:t>
            </a:r>
            <a:r>
              <a:rPr lang="en-US" sz="3800" i="1" dirty="0" smtClean="0"/>
              <a:t> lie. And I mean a concrete example of that would be the amount of times people will try to say, to look at alcohol as a reason. Whereas workers in MAZE will be very clear that it is not a reason, it is effectively an excuse, it is used so they can blame something rather than themselves and take responsibility for it. And that's something that comes up quite often and I think that's once the victims get a grasp of that, once other professionals get a grasp of that. There is something quite easy about - oh we can look at your alcohol, we can do this- but actually we need to look at </a:t>
            </a:r>
            <a:r>
              <a:rPr lang="en-US" sz="3800" i="1" dirty="0" err="1" smtClean="0"/>
              <a:t>behaviour</a:t>
            </a:r>
            <a:r>
              <a:rPr lang="en-US" sz="3800" i="1" dirty="0" smtClean="0"/>
              <a:t> (professional).</a:t>
            </a:r>
            <a:endParaRPr lang="en-GB" sz="3800" i="1" dirty="0" smtClean="0"/>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4641379"/>
          </a:xfrm>
        </p:spPr>
        <p:txBody>
          <a:bodyPr>
            <a:normAutofit fontScale="55000" lnSpcReduction="20000"/>
          </a:bodyPr>
          <a:lstStyle/>
          <a:p>
            <a:pPr marL="180000" indent="0">
              <a:buNone/>
            </a:pPr>
            <a:endParaRPr lang="en-US" sz="4000" dirty="0" smtClean="0"/>
          </a:p>
          <a:p>
            <a:pPr marL="180000" indent="0">
              <a:buNone/>
            </a:pPr>
            <a:r>
              <a:rPr lang="en-US" sz="4000" dirty="0" smtClean="0"/>
              <a:t>At </a:t>
            </a:r>
            <a:r>
              <a:rPr lang="en-US" sz="4000" dirty="0" smtClean="0"/>
              <a:t>Child Protection Case conferences MAZE seemed to get a good balance because they were advocating for the woman but also being very honest about the situation and not glossing over the risks. These meetings are hard for women because often the blame is put on women. MAZE were very good at advocating for women and putting blame on the perpetrator (professional). </a:t>
            </a:r>
            <a:endParaRPr lang="en-US" sz="4000" dirty="0" smtClean="0"/>
          </a:p>
          <a:p>
            <a:pPr marL="180000" indent="0">
              <a:buNone/>
            </a:pPr>
            <a:endParaRPr lang="en-US" sz="4000" dirty="0" smtClean="0"/>
          </a:p>
          <a:p>
            <a:pPr marL="180000" indent="0">
              <a:buNone/>
            </a:pPr>
            <a:r>
              <a:rPr lang="en-US" sz="4000" dirty="0" smtClean="0"/>
              <a:t>It goes back to being very clear about identifying where the risks are, and they are very good at that. And so the plan can be developed out of that. And I think what, where they are involved close in with families, they are also able to highlight at an early stage if things are getting worse, if risks are increasing, if he is back in the home, whatever that may be. and they </a:t>
            </a:r>
            <a:r>
              <a:rPr lang="en-US" sz="4000" dirty="0" err="1" smtClean="0"/>
              <a:t>er</a:t>
            </a:r>
            <a:r>
              <a:rPr lang="en-US" sz="4000" dirty="0" smtClean="0"/>
              <a:t> pass information on about whatever is happening effectively (professional</a:t>
            </a:r>
            <a:r>
              <a:rPr lang="en-US" sz="4000" dirty="0" smtClean="0"/>
              <a:t>).</a:t>
            </a:r>
            <a:endParaRPr lang="en-US" sz="4000" dirty="0" smtClean="0"/>
          </a:p>
        </p:txBody>
      </p:sp>
      <p:sp>
        <p:nvSpPr>
          <p:cNvPr id="3" name="Title 2"/>
          <p:cNvSpPr>
            <a:spLocks noGrp="1"/>
          </p:cNvSpPr>
          <p:nvPr>
            <p:ph type="title"/>
          </p:nvPr>
        </p:nvSpPr>
        <p:spPr/>
        <p:txBody>
          <a:bodyPr>
            <a:normAutofit fontScale="90000"/>
          </a:bodyPr>
          <a:lstStyle/>
          <a:p>
            <a:pPr lvl="1" algn="ctr" rtl="0">
              <a:spcBef>
                <a:spcPct val="0"/>
              </a:spcBef>
            </a:pPr>
            <a:r>
              <a:rPr lang="en-US" dirty="0" smtClean="0"/>
              <a:t/>
            </a:r>
            <a:br>
              <a:rPr lang="en-US" dirty="0" smtClean="0"/>
            </a:br>
            <a:r>
              <a:rPr lang="en-US" b="1" dirty="0"/>
              <a:t> </a:t>
            </a:r>
            <a:r>
              <a:rPr lang="en-US" sz="4900" b="1" dirty="0" smtClean="0">
                <a:latin typeface="+mn-lt"/>
              </a:rPr>
              <a:t>Focus </a:t>
            </a:r>
            <a:r>
              <a:rPr lang="en-US" sz="4900" b="1" dirty="0">
                <a:latin typeface="+mn-lt"/>
              </a:rPr>
              <a:t>on Domestic Violence </a:t>
            </a:r>
            <a:r>
              <a:rPr lang="en-GB" dirty="0" smtClean="0">
                <a:latin typeface="Calibri" pitchFamily="34" charset="0"/>
                <a:cs typeface="Calibri" pitchFamily="34" charset="0"/>
              </a:rPr>
              <a:t/>
            </a:r>
            <a:br>
              <a:rPr lang="en-GB" dirty="0" smtClean="0">
                <a:latin typeface="Calibri" pitchFamily="34" charset="0"/>
                <a:cs typeface="Calibri" pitchFamily="34" charset="0"/>
              </a:rPr>
            </a:br>
            <a:r>
              <a:rPr lang="en-US" dirty="0" smtClean="0"/>
              <a:t>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endParaRPr lang="en-US" i="1" dirty="0" smtClean="0"/>
          </a:p>
          <a:p>
            <a:pPr>
              <a:buNone/>
            </a:pPr>
            <a:r>
              <a:rPr lang="en-US" i="1" dirty="0" smtClean="0"/>
              <a:t>MAZE also empowers professionals about the effects of domestic abuse. They may not do this consciously. But I have seen this happening in lots of cases. They have challenged me – about my terminology and viewpoint about domestic abuse. I’ve learnt a lot from them and would like to see this extended to other professionals (professional).</a:t>
            </a:r>
            <a:endParaRPr lang="en-GB" dirty="0" smtClean="0"/>
          </a:p>
          <a:p>
            <a:pPr>
              <a:buNone/>
            </a:pPr>
            <a:endParaRPr lang="en-GB" i="1" dirty="0" smtClean="0"/>
          </a:p>
          <a:p>
            <a:pPr>
              <a:buNone/>
            </a:pPr>
            <a:endParaRPr lang="en-US" dirty="0" smtClean="0"/>
          </a:p>
          <a:p>
            <a:pPr>
              <a:buNone/>
            </a:pPr>
            <a:endParaRPr lang="en-US" dirty="0" smtClean="0"/>
          </a:p>
          <a:p>
            <a:endParaRPr lang="en-GB"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GB" sz="4400" dirty="0" smtClean="0">
                <a:effectLst>
                  <a:outerShdw blurRad="38100" dist="38100" dir="2700000" algn="tl">
                    <a:srgbClr val="000000">
                      <a:alpha val="43137"/>
                    </a:srgbClr>
                  </a:outerShdw>
                </a:effectLst>
                <a:latin typeface="Calibri" pitchFamily="34" charset="0"/>
                <a:cs typeface="Calibri" pitchFamily="34" charset="0"/>
              </a:rPr>
              <a:t> </a:t>
            </a:r>
            <a:r>
              <a:rPr lang="en-US" b="1" dirty="0" smtClean="0"/>
              <a:t>Focus on Domestic Violence</a:t>
            </a:r>
            <a:r>
              <a:rPr lang="en-US" dirty="0" smtClean="0"/>
              <a:t> </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Shifts attention towards men and DV risks</a:t>
            </a:r>
          </a:p>
          <a:p>
            <a:pPr lvl="1"/>
            <a:r>
              <a:rPr lang="en-GB" dirty="0" smtClean="0"/>
              <a:t>often invisible in CP work</a:t>
            </a:r>
          </a:p>
          <a:p>
            <a:pPr lvl="1"/>
            <a:r>
              <a:rPr lang="en-GB" dirty="0" smtClean="0"/>
              <a:t>onus on mothers to protect children</a:t>
            </a:r>
          </a:p>
          <a:p>
            <a:r>
              <a:rPr lang="en-US" dirty="0" smtClean="0"/>
              <a:t>Established in response to identified local need </a:t>
            </a:r>
          </a:p>
          <a:p>
            <a:r>
              <a:rPr lang="en-GB" dirty="0" smtClean="0"/>
              <a:t>Time limited</a:t>
            </a:r>
          </a:p>
          <a:p>
            <a:r>
              <a:rPr lang="en-GB" dirty="0" smtClean="0"/>
              <a:t>Demonstrated cost savings </a:t>
            </a:r>
          </a:p>
          <a:p>
            <a:r>
              <a:rPr lang="en-GB" dirty="0" smtClean="0"/>
              <a:t>Now funded </a:t>
            </a:r>
            <a:endParaRPr lang="en-US" dirty="0" smtClean="0"/>
          </a:p>
          <a:p>
            <a:pPr>
              <a:buNone/>
            </a:pPr>
            <a:endParaRPr lang="en-GB" dirty="0"/>
          </a:p>
        </p:txBody>
      </p:sp>
      <p:sp>
        <p:nvSpPr>
          <p:cNvPr id="3" name="Title 2"/>
          <p:cNvSpPr>
            <a:spLocks noGrp="1"/>
          </p:cNvSpPr>
          <p:nvPr>
            <p:ph type="title"/>
          </p:nvPr>
        </p:nvSpPr>
        <p:spPr/>
        <p:txBody>
          <a:bodyPr>
            <a:normAutofit/>
          </a:bodyPr>
          <a:lstStyle/>
          <a:p>
            <a:r>
              <a:rPr lang="en-GB" dirty="0" smtClean="0"/>
              <a:t>The MAZE project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1" descr="logo womencentre"/>
          <p:cNvPicPr>
            <a:picLocks noChangeAspect="1" noChangeArrowheads="1"/>
          </p:cNvPicPr>
          <p:nvPr/>
        </p:nvPicPr>
        <p:blipFill>
          <a:blip r:embed="rId3" cstate="print"/>
          <a:srcRect/>
          <a:stretch>
            <a:fillRect/>
          </a:stretch>
        </p:blipFill>
        <p:spPr bwMode="auto">
          <a:xfrm>
            <a:off x="1403350" y="571500"/>
            <a:ext cx="6669088" cy="1143000"/>
          </a:xfrm>
          <a:prstGeom prst="rect">
            <a:avLst/>
          </a:prstGeom>
          <a:noFill/>
          <a:ln w="9525">
            <a:noFill/>
            <a:miter lim="800000"/>
            <a:headEnd/>
            <a:tailEnd/>
          </a:ln>
        </p:spPr>
      </p:pic>
      <p:sp>
        <p:nvSpPr>
          <p:cNvPr id="7171" name="TextBox 3"/>
          <p:cNvSpPr txBox="1">
            <a:spLocks noChangeArrowheads="1"/>
          </p:cNvSpPr>
          <p:nvPr/>
        </p:nvSpPr>
        <p:spPr bwMode="auto">
          <a:xfrm>
            <a:off x="1907704" y="1772815"/>
            <a:ext cx="6120680" cy="5355312"/>
          </a:xfrm>
          <a:prstGeom prst="rect">
            <a:avLst/>
          </a:prstGeom>
          <a:noFill/>
          <a:ln w="9525">
            <a:noFill/>
            <a:miter lim="800000"/>
            <a:headEnd/>
            <a:tailEnd/>
          </a:ln>
        </p:spPr>
        <p:txBody>
          <a:bodyPr wrap="square">
            <a:spAutoFit/>
          </a:bodyPr>
          <a:lstStyle/>
          <a:p>
            <a:pPr defTabSz="912813"/>
            <a:r>
              <a:rPr lang="en-GB" dirty="0" smtClean="0"/>
              <a:t>For </a:t>
            </a:r>
            <a:r>
              <a:rPr lang="en-GB" dirty="0"/>
              <a:t>more information </a:t>
            </a:r>
            <a:r>
              <a:rPr lang="en-GB" dirty="0" smtClean="0"/>
              <a:t>please contact :</a:t>
            </a:r>
            <a:endParaRPr lang="en-GB" dirty="0"/>
          </a:p>
          <a:p>
            <a:pPr defTabSz="912813"/>
            <a:r>
              <a:rPr lang="en-GB" dirty="0"/>
              <a:t> </a:t>
            </a:r>
          </a:p>
          <a:p>
            <a:pPr defTabSz="912813"/>
            <a:r>
              <a:rPr lang="en-GB" dirty="0"/>
              <a:t>Angela </a:t>
            </a:r>
            <a:r>
              <a:rPr lang="en-GB" dirty="0" smtClean="0"/>
              <a:t>Everson, Joint CEO, </a:t>
            </a:r>
            <a:r>
              <a:rPr lang="en-GB" dirty="0" err="1" smtClean="0"/>
              <a:t>WomenCentre</a:t>
            </a:r>
            <a:endParaRPr lang="en-GB" dirty="0"/>
          </a:p>
          <a:p>
            <a:pPr defTabSz="912813"/>
            <a:r>
              <a:rPr lang="en-GB" dirty="0" smtClean="0"/>
              <a:t>23 Silver Street, Halifax </a:t>
            </a:r>
            <a:r>
              <a:rPr lang="en-GB" dirty="0"/>
              <a:t>HX1 1JN    </a:t>
            </a:r>
          </a:p>
          <a:p>
            <a:pPr defTabSz="912813"/>
            <a:r>
              <a:rPr lang="en-GB" dirty="0"/>
              <a:t>01422 386545 or 01422 386500</a:t>
            </a:r>
          </a:p>
          <a:p>
            <a:pPr defTabSz="912813"/>
            <a:r>
              <a:rPr lang="en-GB" dirty="0" smtClean="0">
                <a:hlinkClick r:id="rId4"/>
              </a:rPr>
              <a:t>www.womencentre.org.uk</a:t>
            </a:r>
            <a:endParaRPr lang="en-GB" dirty="0" smtClean="0"/>
          </a:p>
          <a:p>
            <a:pPr defTabSz="912813"/>
            <a:endParaRPr lang="en-GB" dirty="0" smtClean="0"/>
          </a:p>
          <a:p>
            <a:pPr defTabSz="912813"/>
            <a:r>
              <a:rPr lang="en-GB" dirty="0" smtClean="0"/>
              <a:t>Dr Sue </a:t>
            </a:r>
            <a:r>
              <a:rPr lang="en-GB" dirty="0" err="1" smtClean="0"/>
              <a:t>Peckover</a:t>
            </a:r>
            <a:r>
              <a:rPr lang="en-GB" dirty="0" smtClean="0"/>
              <a:t>, Reader, Centre for Applied Childhood Studies, </a:t>
            </a:r>
          </a:p>
          <a:p>
            <a:pPr defTabSz="912813"/>
            <a:r>
              <a:rPr lang="en-GB" dirty="0" smtClean="0"/>
              <a:t>University of Huddersfield</a:t>
            </a:r>
          </a:p>
          <a:p>
            <a:pPr defTabSz="912813"/>
            <a:r>
              <a:rPr lang="en-GB" dirty="0"/>
              <a:t>e</a:t>
            </a:r>
            <a:r>
              <a:rPr lang="en-GB" dirty="0" smtClean="0"/>
              <a:t>mail: </a:t>
            </a:r>
            <a:r>
              <a:rPr lang="en-GB" u="sng" dirty="0" smtClean="0">
                <a:hlinkClick r:id="rId5"/>
              </a:rPr>
              <a:t>s.peckover@hud.ac.uk</a:t>
            </a:r>
            <a:endParaRPr lang="en-GB" u="sng" dirty="0" smtClean="0"/>
          </a:p>
          <a:p>
            <a:pPr defTabSz="912813"/>
            <a:endParaRPr lang="en-GB" u="sng" dirty="0" smtClean="0"/>
          </a:p>
          <a:p>
            <a:pPr defTabSz="912813"/>
            <a:endParaRPr lang="en-GB" dirty="0" smtClean="0"/>
          </a:p>
          <a:p>
            <a:pPr defTabSz="912813"/>
            <a:r>
              <a:rPr lang="en-GB" dirty="0" smtClean="0"/>
              <a:t>Report available at </a:t>
            </a:r>
            <a:r>
              <a:rPr lang="en-GB" dirty="0" smtClean="0">
                <a:hlinkClick r:id="rId6"/>
              </a:rPr>
              <a:t>http://www.womencentre.org.uk/forms/MAZE_Project_Final_Report_October_2010.pdf</a:t>
            </a:r>
            <a:endParaRPr lang="en-GB" dirty="0" smtClean="0"/>
          </a:p>
          <a:p>
            <a:pPr defTabSz="912813"/>
            <a:endParaRPr lang="en-GB" dirty="0" smtClean="0"/>
          </a:p>
          <a:p>
            <a:pPr defTabSz="912813"/>
            <a:endParaRPr lang="en-GB" dirty="0" smtClean="0"/>
          </a:p>
          <a:p>
            <a:pPr defTabSz="912813"/>
            <a:endParaRPr lang="en-GB" dirty="0"/>
          </a:p>
          <a:p>
            <a:pPr defTabSz="912813"/>
            <a:endParaRPr lang="en-GB" dirty="0"/>
          </a:p>
        </p:txBody>
      </p:sp>
      <p:pic>
        <p:nvPicPr>
          <p:cNvPr id="4" name="Picture 19" descr="women"/>
          <p:cNvPicPr>
            <a:picLocks noChangeAspect="1" noChangeArrowheads="1"/>
          </p:cNvPicPr>
          <p:nvPr/>
        </p:nvPicPr>
        <p:blipFill>
          <a:blip r:embed="rId7" cstate="print"/>
          <a:srcRect/>
          <a:stretch>
            <a:fillRect/>
          </a:stretch>
        </p:blipFill>
        <p:spPr bwMode="auto">
          <a:xfrm>
            <a:off x="250825" y="620713"/>
            <a:ext cx="1257300" cy="5962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785395"/>
          </a:xfrm>
        </p:spPr>
        <p:txBody>
          <a:bodyPr>
            <a:normAutofit lnSpcReduction="10000"/>
          </a:bodyPr>
          <a:lstStyle/>
          <a:p>
            <a:r>
              <a:rPr lang="en-US" dirty="0" err="1" smtClean="0"/>
              <a:t>WomenCentre</a:t>
            </a:r>
            <a:endParaRPr lang="en-US" dirty="0" smtClean="0"/>
          </a:p>
          <a:p>
            <a:endParaRPr lang="en-US" dirty="0" smtClean="0"/>
          </a:p>
          <a:p>
            <a:r>
              <a:rPr lang="en-US" dirty="0" smtClean="0"/>
              <a:t>MAZE Project:</a:t>
            </a:r>
          </a:p>
          <a:p>
            <a:pPr lvl="1"/>
            <a:r>
              <a:rPr lang="en-US" dirty="0" smtClean="0"/>
              <a:t>works with families  - hard to reach, complex needs and domestic abuse</a:t>
            </a:r>
            <a:endParaRPr lang="en-GB" dirty="0" smtClean="0"/>
          </a:p>
          <a:p>
            <a:endParaRPr lang="en-US" dirty="0" smtClean="0"/>
          </a:p>
          <a:p>
            <a:r>
              <a:rPr lang="en-US" dirty="0" smtClean="0"/>
              <a:t>Evaluation and Key Findings</a:t>
            </a:r>
          </a:p>
          <a:p>
            <a:endParaRPr lang="en-GB" dirty="0" smtClean="0"/>
          </a:p>
          <a:p>
            <a:r>
              <a:rPr lang="en-GB" dirty="0" smtClean="0"/>
              <a:t>Future Directions</a:t>
            </a:r>
          </a:p>
          <a:p>
            <a:pPr>
              <a:buNone/>
            </a:pPr>
            <a:endParaRPr lang="en-GB" dirty="0"/>
          </a:p>
        </p:txBody>
      </p:sp>
      <p:sp>
        <p:nvSpPr>
          <p:cNvPr id="3" name="Title 2"/>
          <p:cNvSpPr>
            <a:spLocks noGrp="1"/>
          </p:cNvSpPr>
          <p:nvPr>
            <p:ph type="title"/>
          </p:nvPr>
        </p:nvSpPr>
        <p:spPr/>
        <p:txBody>
          <a:bodyPr>
            <a:normAutofit/>
          </a:bodyPr>
          <a:lstStyle/>
          <a:p>
            <a:r>
              <a:rPr lang="en-US" b="1" dirty="0" smtClean="0">
                <a:latin typeface="Calibri" pitchFamily="34" charset="0"/>
                <a:cs typeface="Calibri" pitchFamily="34" charset="0"/>
              </a:rPr>
              <a:t>Plan</a:t>
            </a:r>
            <a:r>
              <a:rPr lang="en-US" sz="4000" dirty="0" smtClean="0">
                <a:latin typeface="Calibri" pitchFamily="34" charset="0"/>
                <a:cs typeface="Calibri" pitchFamily="34" charset="0"/>
              </a:rPr>
              <a:t> </a:t>
            </a:r>
            <a:endParaRPr lang="en-GB" sz="4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Identified need to support women affected by DV wishing to remain with their partner</a:t>
            </a:r>
          </a:p>
          <a:p>
            <a:endParaRPr lang="en-US" dirty="0" smtClean="0"/>
          </a:p>
          <a:p>
            <a:r>
              <a:rPr lang="en-US" dirty="0" smtClean="0"/>
              <a:t>MAZE established 2007</a:t>
            </a:r>
          </a:p>
          <a:p>
            <a:endParaRPr lang="en-US" dirty="0" smtClean="0"/>
          </a:p>
          <a:p>
            <a:r>
              <a:rPr lang="en-US" dirty="0" smtClean="0"/>
              <a:t>Funded by government </a:t>
            </a:r>
            <a:r>
              <a:rPr lang="en-US" dirty="0"/>
              <a:t>-</a:t>
            </a:r>
            <a:r>
              <a:rPr lang="en-US" dirty="0" smtClean="0"/>
              <a:t> social exclusion</a:t>
            </a:r>
          </a:p>
          <a:p>
            <a:endParaRPr lang="en-US" dirty="0" smtClean="0"/>
          </a:p>
          <a:p>
            <a:r>
              <a:rPr lang="en-US" dirty="0" smtClean="0"/>
              <a:t>Specialist service – voluntary sector</a:t>
            </a:r>
          </a:p>
        </p:txBody>
      </p:sp>
      <p:sp>
        <p:nvSpPr>
          <p:cNvPr id="2" name="Title 1"/>
          <p:cNvSpPr>
            <a:spLocks noGrp="1"/>
          </p:cNvSpPr>
          <p:nvPr>
            <p:ph type="title"/>
          </p:nvPr>
        </p:nvSpPr>
        <p:spPr/>
        <p:txBody>
          <a:bodyPr>
            <a:normAutofit/>
          </a:bodyPr>
          <a:lstStyle/>
          <a:p>
            <a:r>
              <a:rPr lang="en-US" b="1" dirty="0" smtClean="0"/>
              <a:t>The MAZE Project </a:t>
            </a:r>
            <a:endParaRPr lang="en-GB"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Works with women affected by domestic violence and  their partners </a:t>
            </a:r>
          </a:p>
          <a:p>
            <a:r>
              <a:rPr lang="en-US" dirty="0" smtClean="0"/>
              <a:t>Small team of experienced and skilled specialist workers: social work, probation, </a:t>
            </a:r>
            <a:r>
              <a:rPr lang="en-US" dirty="0"/>
              <a:t>D</a:t>
            </a:r>
            <a:r>
              <a:rPr lang="en-US" dirty="0" smtClean="0"/>
              <a:t>V services</a:t>
            </a:r>
          </a:p>
          <a:p>
            <a:r>
              <a:rPr lang="en-US" dirty="0" smtClean="0"/>
              <a:t>Close team working  to ensure women and children’s safety is </a:t>
            </a:r>
            <a:r>
              <a:rPr lang="en-US" dirty="0" smtClean="0"/>
              <a:t>central:</a:t>
            </a:r>
            <a:endParaRPr lang="en-US" dirty="0" smtClean="0"/>
          </a:p>
          <a:p>
            <a:pPr lvl="1"/>
            <a:r>
              <a:rPr lang="en-US" dirty="0" smtClean="0"/>
              <a:t>assertive outreach</a:t>
            </a:r>
          </a:p>
          <a:p>
            <a:pPr lvl="1"/>
            <a:r>
              <a:rPr lang="en-US" dirty="0" smtClean="0"/>
              <a:t>intensive case work </a:t>
            </a:r>
          </a:p>
          <a:p>
            <a:pPr lvl="1"/>
            <a:r>
              <a:rPr lang="en-US" dirty="0" smtClean="0"/>
              <a:t>direct individual work with male perpetrators </a:t>
            </a:r>
            <a:endParaRPr lang="en-GB" dirty="0" smtClean="0"/>
          </a:p>
        </p:txBody>
      </p:sp>
      <p:sp>
        <p:nvSpPr>
          <p:cNvPr id="2" name="Title 1"/>
          <p:cNvSpPr>
            <a:spLocks noGrp="1"/>
          </p:cNvSpPr>
          <p:nvPr>
            <p:ph type="title"/>
          </p:nvPr>
        </p:nvSpPr>
        <p:spPr/>
        <p:txBody>
          <a:bodyPr>
            <a:normAutofit/>
          </a:bodyPr>
          <a:lstStyle/>
          <a:p>
            <a:r>
              <a:rPr lang="en-US" b="1" dirty="0" smtClean="0"/>
              <a:t>The MAZE Project </a:t>
            </a:r>
            <a:endParaRPr lang="en-GB"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Model of Working </a:t>
            </a:r>
            <a:endParaRPr lang="en-GB" b="1" dirty="0"/>
          </a:p>
        </p:txBody>
      </p:sp>
      <p:sp>
        <p:nvSpPr>
          <p:cNvPr id="3" name="Content Placeholder 2"/>
          <p:cNvSpPr>
            <a:spLocks noGrp="1"/>
          </p:cNvSpPr>
          <p:nvPr>
            <p:ph idx="1"/>
          </p:nvPr>
        </p:nvSpPr>
        <p:spPr/>
        <p:txBody>
          <a:bodyPr>
            <a:normAutofit/>
          </a:bodyPr>
          <a:lstStyle/>
          <a:p>
            <a:r>
              <a:rPr lang="en-GB" dirty="0" smtClean="0"/>
              <a:t>Safety - clients and workers, work</a:t>
            </a:r>
          </a:p>
          <a:p>
            <a:r>
              <a:rPr lang="en-GB" dirty="0" smtClean="0"/>
              <a:t>Information sharing – clients and agencies </a:t>
            </a:r>
          </a:p>
          <a:p>
            <a:r>
              <a:rPr lang="en-GB" dirty="0" smtClean="0"/>
              <a:t>Risk assessment </a:t>
            </a:r>
          </a:p>
          <a:p>
            <a:r>
              <a:rPr lang="en-US" dirty="0" smtClean="0"/>
              <a:t>Woman-</a:t>
            </a:r>
            <a:r>
              <a:rPr lang="en-US" dirty="0" err="1" smtClean="0"/>
              <a:t>Centred</a:t>
            </a:r>
            <a:r>
              <a:rPr lang="en-US" dirty="0" smtClean="0"/>
              <a:t> </a:t>
            </a:r>
          </a:p>
          <a:p>
            <a:r>
              <a:rPr lang="en-US" dirty="0" smtClean="0"/>
              <a:t>Maintaining focus on domestic abuse</a:t>
            </a:r>
          </a:p>
          <a:p>
            <a:r>
              <a:rPr lang="en-US" b="1" dirty="0" smtClean="0"/>
              <a:t>Not </a:t>
            </a:r>
            <a:r>
              <a:rPr lang="en-US" dirty="0" smtClean="0"/>
              <a:t>individual/couple </a:t>
            </a:r>
            <a:r>
              <a:rPr lang="en-US" dirty="0" err="1" smtClean="0"/>
              <a:t>counselling</a:t>
            </a:r>
            <a:r>
              <a:rPr lang="en-GB" dirty="0" smtClean="0"/>
              <a:t>, </a:t>
            </a:r>
            <a:r>
              <a:rPr lang="en-US" dirty="0" smtClean="0"/>
              <a:t>anger management </a:t>
            </a:r>
            <a:r>
              <a:rPr lang="en-GB" dirty="0" smtClean="0"/>
              <a:t>or </a:t>
            </a:r>
            <a:r>
              <a:rPr lang="en-US" dirty="0" smtClean="0"/>
              <a:t>collude around the DV </a:t>
            </a:r>
            <a:endParaRPr lang="en-GB" dirty="0" smtClean="0"/>
          </a:p>
          <a:p>
            <a:endParaRPr lang="en-US"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412776"/>
            <a:ext cx="8229600" cy="4713387"/>
          </a:xfrm>
        </p:spPr>
        <p:txBody>
          <a:bodyPr>
            <a:noAutofit/>
          </a:bodyPr>
          <a:lstStyle/>
          <a:p>
            <a:r>
              <a:rPr lang="en-US" sz="2800" dirty="0" smtClean="0">
                <a:latin typeface="Calibri" pitchFamily="34" charset="0"/>
                <a:cs typeface="Calibri" pitchFamily="34" charset="0"/>
              </a:rPr>
              <a:t>S</a:t>
            </a:r>
            <a:r>
              <a:rPr lang="en-GB" sz="2800" dirty="0" smtClean="0">
                <a:latin typeface="Calibri" pitchFamily="34" charset="0"/>
                <a:cs typeface="Calibri" pitchFamily="34" charset="0"/>
              </a:rPr>
              <a:t>mall </a:t>
            </a:r>
            <a:r>
              <a:rPr lang="en-GB" sz="2800" dirty="0" smtClean="0">
                <a:latin typeface="Calibri" pitchFamily="34" charset="0"/>
                <a:cs typeface="Calibri" pitchFamily="34" charset="0"/>
              </a:rPr>
              <a:t>study, largely qualitative, undertaken in </a:t>
            </a:r>
            <a:r>
              <a:rPr lang="en-US" sz="2800" dirty="0" smtClean="0">
                <a:latin typeface="Calibri" pitchFamily="34" charset="0"/>
                <a:cs typeface="Calibri" pitchFamily="34" charset="0"/>
              </a:rPr>
              <a:t>2010</a:t>
            </a:r>
          </a:p>
          <a:p>
            <a:r>
              <a:rPr lang="en-US" sz="2800" dirty="0" smtClean="0">
                <a:latin typeface="Calibri" pitchFamily="34" charset="0"/>
                <a:cs typeface="Calibri" pitchFamily="34" charset="0"/>
              </a:rPr>
              <a:t>Ethics </a:t>
            </a:r>
            <a:r>
              <a:rPr lang="en-US" sz="2800" dirty="0" smtClean="0">
                <a:latin typeface="Calibri" pitchFamily="34" charset="0"/>
                <a:cs typeface="Calibri" pitchFamily="34" charset="0"/>
              </a:rPr>
              <a:t>approval - University of Huddersfield</a:t>
            </a:r>
          </a:p>
          <a:p>
            <a:r>
              <a:rPr lang="en-US" sz="2800" dirty="0" smtClean="0">
                <a:latin typeface="Calibri" pitchFamily="34" charset="0"/>
                <a:cs typeface="Calibri" pitchFamily="34" charset="0"/>
              </a:rPr>
              <a:t>Collaboration </a:t>
            </a:r>
            <a:r>
              <a:rPr lang="en-US" sz="2800" dirty="0" smtClean="0">
                <a:latin typeface="Calibri" pitchFamily="34" charset="0"/>
                <a:cs typeface="Calibri" pitchFamily="34" charset="0"/>
              </a:rPr>
              <a:t> </a:t>
            </a:r>
            <a:r>
              <a:rPr lang="en-US" sz="2800" dirty="0" smtClean="0">
                <a:latin typeface="Calibri" pitchFamily="34" charset="0"/>
                <a:cs typeface="Calibri" pitchFamily="34" charset="0"/>
              </a:rPr>
              <a:t>- client safety &amp;  confidentiality </a:t>
            </a:r>
          </a:p>
          <a:p>
            <a:r>
              <a:rPr lang="en-US" sz="2800" dirty="0" smtClean="0">
                <a:latin typeface="Calibri" pitchFamily="34" charset="0"/>
                <a:cs typeface="Calibri" pitchFamily="34" charset="0"/>
              </a:rPr>
              <a:t>Multiple methods </a:t>
            </a:r>
          </a:p>
          <a:p>
            <a:r>
              <a:rPr lang="en-US" sz="2800" dirty="0" smtClean="0">
                <a:latin typeface="Calibri" pitchFamily="34" charset="0"/>
                <a:cs typeface="Calibri" pitchFamily="34" charset="0"/>
              </a:rPr>
              <a:t>Unable </a:t>
            </a:r>
            <a:r>
              <a:rPr lang="en-US" sz="2800" dirty="0" smtClean="0">
                <a:latin typeface="Calibri" pitchFamily="34" charset="0"/>
                <a:cs typeface="Calibri" pitchFamily="34" charset="0"/>
              </a:rPr>
              <a:t>to include perspectives of service users who did not engage</a:t>
            </a:r>
          </a:p>
          <a:p>
            <a:pPr lvl="1"/>
            <a:r>
              <a:rPr lang="en-US" sz="2600" dirty="0" smtClean="0">
                <a:latin typeface="Calibri" pitchFamily="34" charset="0"/>
                <a:cs typeface="Calibri" pitchFamily="34" charset="0"/>
              </a:rPr>
              <a:t>Time frame of study – </a:t>
            </a:r>
            <a:r>
              <a:rPr lang="en-US" sz="2600" dirty="0" smtClean="0">
                <a:latin typeface="Calibri" pitchFamily="34" charset="0"/>
                <a:cs typeface="Calibri" pitchFamily="34" charset="0"/>
              </a:rPr>
              <a:t> </a:t>
            </a:r>
            <a:r>
              <a:rPr lang="en-US" sz="2600" dirty="0" smtClean="0">
                <a:latin typeface="Calibri" pitchFamily="34" charset="0"/>
                <a:cs typeface="Calibri" pitchFamily="34" charset="0"/>
              </a:rPr>
              <a:t>largely retrospective</a:t>
            </a:r>
          </a:p>
          <a:p>
            <a:pPr lvl="1"/>
            <a:r>
              <a:rPr lang="en-US" sz="2600" dirty="0" smtClean="0">
                <a:latin typeface="Calibri" pitchFamily="34" charset="0"/>
                <a:cs typeface="Calibri" pitchFamily="34" charset="0"/>
              </a:rPr>
              <a:t>Client group- ‘hard to engage’ and domestic violence </a:t>
            </a:r>
          </a:p>
          <a:p>
            <a:endParaRPr lang="en-US" sz="2800" dirty="0" smtClean="0">
              <a:latin typeface="Calibri" pitchFamily="34" charset="0"/>
              <a:cs typeface="Calibri" pitchFamily="34" charset="0"/>
            </a:endParaRPr>
          </a:p>
          <a:p>
            <a:endParaRPr lang="en-US" sz="2800" dirty="0" smtClean="0">
              <a:latin typeface="Calibri" pitchFamily="34" charset="0"/>
              <a:cs typeface="Calibri" pitchFamily="34" charset="0"/>
            </a:endParaRPr>
          </a:p>
        </p:txBody>
      </p:sp>
      <p:sp>
        <p:nvSpPr>
          <p:cNvPr id="2" name="Title 1"/>
          <p:cNvSpPr>
            <a:spLocks noGrp="1"/>
          </p:cNvSpPr>
          <p:nvPr>
            <p:ph type="title"/>
          </p:nvPr>
        </p:nvSpPr>
        <p:spPr/>
        <p:txBody>
          <a:bodyPr>
            <a:normAutofit/>
          </a:bodyPr>
          <a:lstStyle/>
          <a:p>
            <a:r>
              <a:rPr lang="en-US" b="1" dirty="0" smtClean="0"/>
              <a:t>Evaluation of MAZE </a:t>
            </a:r>
            <a:r>
              <a:rPr lang="en-US" i="1" dirty="0" smtClean="0"/>
              <a:t>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363272" cy="4824535"/>
          </a:xfrm>
        </p:spPr>
        <p:txBody>
          <a:bodyPr>
            <a:noAutofit/>
          </a:bodyPr>
          <a:lstStyle/>
          <a:p>
            <a:pPr>
              <a:buNone/>
            </a:pPr>
            <a:r>
              <a:rPr lang="en-US" sz="2400" dirty="0" smtClean="0">
                <a:latin typeface="Calibri" pitchFamily="34" charset="0"/>
                <a:cs typeface="Calibri" pitchFamily="34" charset="0"/>
              </a:rPr>
              <a:t>a): Analysis of cases (</a:t>
            </a:r>
            <a:r>
              <a:rPr lang="en-US" sz="2000" dirty="0" smtClean="0">
                <a:latin typeface="Calibri" pitchFamily="34" charset="0"/>
                <a:cs typeface="Calibri" pitchFamily="34" charset="0"/>
              </a:rPr>
              <a:t>29 women &amp;  11 male partners) purposively selected </a:t>
            </a:r>
          </a:p>
          <a:p>
            <a:r>
              <a:rPr lang="en-US" sz="2000" dirty="0" smtClean="0">
                <a:latin typeface="Calibri" pitchFamily="34" charset="0"/>
                <a:cs typeface="Calibri" pitchFamily="34" charset="0"/>
              </a:rPr>
              <a:t>Structured tool – map </a:t>
            </a:r>
            <a:r>
              <a:rPr lang="en-US" sz="2000" dirty="0" smtClean="0">
                <a:latin typeface="Calibri" pitchFamily="34" charset="0"/>
                <a:cs typeface="Calibri" pitchFamily="34" charset="0"/>
              </a:rPr>
              <a:t>client </a:t>
            </a:r>
            <a:r>
              <a:rPr lang="en-US" sz="2000" dirty="0" smtClean="0">
                <a:latin typeface="Calibri" pitchFamily="34" charset="0"/>
                <a:cs typeface="Calibri" pitchFamily="34" charset="0"/>
              </a:rPr>
              <a:t>pathways (involvement, visits, referrals etc)</a:t>
            </a:r>
            <a:endParaRPr lang="en-US" sz="2400" dirty="0" smtClean="0">
              <a:latin typeface="Calibri" pitchFamily="34" charset="0"/>
              <a:cs typeface="Calibri" pitchFamily="34" charset="0"/>
            </a:endParaRPr>
          </a:p>
          <a:p>
            <a:pPr>
              <a:buNone/>
            </a:pP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b</a:t>
            </a:r>
            <a:r>
              <a:rPr lang="en-US" sz="2400" dirty="0" smtClean="0">
                <a:latin typeface="Calibri" pitchFamily="34" charset="0"/>
                <a:cs typeface="Calibri" pitchFamily="34" charset="0"/>
              </a:rPr>
              <a:t>): Interviews with Service Users (</a:t>
            </a:r>
            <a:r>
              <a:rPr lang="en-US" sz="2000" dirty="0" smtClean="0">
                <a:latin typeface="Calibri" pitchFamily="34" charset="0"/>
                <a:cs typeface="Calibri" pitchFamily="34" charset="0"/>
              </a:rPr>
              <a:t>5 women and 2 male partners)  </a:t>
            </a:r>
          </a:p>
          <a:p>
            <a:r>
              <a:rPr lang="en-US" sz="2000" dirty="0" smtClean="0">
                <a:latin typeface="Calibri" pitchFamily="34" charset="0"/>
                <a:cs typeface="Calibri" pitchFamily="34" charset="0"/>
              </a:rPr>
              <a:t>Views of project, benefits of engaging, difficulties,  future service </a:t>
            </a:r>
            <a:endParaRPr lang="en-US" sz="2400" dirty="0" smtClean="0">
              <a:latin typeface="Calibri" pitchFamily="34" charset="0"/>
              <a:cs typeface="Calibri" pitchFamily="34" charset="0"/>
            </a:endParaRPr>
          </a:p>
          <a:p>
            <a:pPr>
              <a:buNone/>
            </a:pP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c</a:t>
            </a:r>
            <a:r>
              <a:rPr lang="en-US" sz="2400" dirty="0" smtClean="0">
                <a:latin typeface="Calibri" pitchFamily="34" charset="0"/>
                <a:cs typeface="Calibri" pitchFamily="34" charset="0"/>
              </a:rPr>
              <a:t>): Interviews with Professionals </a:t>
            </a:r>
            <a:r>
              <a:rPr lang="en-US" sz="2400" dirty="0" smtClean="0">
                <a:latin typeface="Calibri" pitchFamily="34" charset="0"/>
                <a:cs typeface="Calibri" pitchFamily="34" charset="0"/>
              </a:rPr>
              <a:t> (6: </a:t>
            </a:r>
            <a:r>
              <a:rPr lang="en-US" sz="2000" dirty="0" smtClean="0">
                <a:latin typeface="Calibri" pitchFamily="34" charset="0"/>
                <a:cs typeface="Calibri" pitchFamily="34" charset="0"/>
              </a:rPr>
              <a:t>police</a:t>
            </a:r>
            <a:r>
              <a:rPr lang="en-US" sz="2000" dirty="0" smtClean="0">
                <a:latin typeface="Calibri" pitchFamily="34" charset="0"/>
                <a:cs typeface="Calibri" pitchFamily="34" charset="0"/>
              </a:rPr>
              <a:t>, social </a:t>
            </a:r>
            <a:r>
              <a:rPr lang="en-US" sz="2000" dirty="0" smtClean="0">
                <a:latin typeface="Calibri" pitchFamily="34" charset="0"/>
                <a:cs typeface="Calibri" pitchFamily="34" charset="0"/>
              </a:rPr>
              <a:t>work, specialist, etc)</a:t>
            </a: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Views of project, partnership working, benefits for clients, difficulties, future service </a:t>
            </a:r>
            <a:endParaRPr lang="en-US" sz="2400" dirty="0" smtClean="0">
              <a:latin typeface="Calibri" pitchFamily="34" charset="0"/>
              <a:cs typeface="Calibri" pitchFamily="34" charset="0"/>
            </a:endParaRPr>
          </a:p>
          <a:p>
            <a:pPr>
              <a:buNone/>
            </a:pP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d</a:t>
            </a:r>
            <a:r>
              <a:rPr lang="en-US" sz="2400" dirty="0" smtClean="0">
                <a:latin typeface="Calibri" pitchFamily="34" charset="0"/>
                <a:cs typeface="Calibri" pitchFamily="34" charset="0"/>
              </a:rPr>
              <a:t>): Interviews with MAZE Team (3</a:t>
            </a:r>
            <a:r>
              <a:rPr lang="en-US" sz="2400" dirty="0" smtClean="0">
                <a:latin typeface="Calibri" pitchFamily="34" charset="0"/>
                <a:cs typeface="Calibri" pitchFamily="34" charset="0"/>
              </a:rPr>
              <a:t>)</a:t>
            </a:r>
            <a:endParaRPr lang="en-US" sz="2000" dirty="0" smtClean="0">
              <a:latin typeface="Calibri" pitchFamily="34" charset="0"/>
              <a:cs typeface="Calibri" pitchFamily="34" charset="0"/>
            </a:endParaRPr>
          </a:p>
          <a:p>
            <a:r>
              <a:rPr lang="en-US" sz="2000" dirty="0" smtClean="0">
                <a:latin typeface="Calibri" pitchFamily="34" charset="0"/>
                <a:cs typeface="Calibri" pitchFamily="34" charset="0"/>
              </a:rPr>
              <a:t>Processes of work, perceived benefits, challenges, </a:t>
            </a:r>
            <a:r>
              <a:rPr lang="en-GB" sz="2000" dirty="0" smtClean="0">
                <a:latin typeface="Calibri" pitchFamily="34" charset="0"/>
                <a:cs typeface="Calibri" pitchFamily="34" charset="0"/>
              </a:rPr>
              <a:t>organisational</a:t>
            </a:r>
            <a:r>
              <a:rPr lang="en-US" sz="2000" dirty="0" smtClean="0">
                <a:latin typeface="Calibri" pitchFamily="34" charset="0"/>
                <a:cs typeface="Calibri" pitchFamily="34" charset="0"/>
              </a:rPr>
              <a:t> </a:t>
            </a:r>
            <a:r>
              <a:rPr lang="en-US" sz="2000" dirty="0" smtClean="0">
                <a:latin typeface="Calibri" pitchFamily="34" charset="0"/>
                <a:cs typeface="Calibri" pitchFamily="34" charset="0"/>
              </a:rPr>
              <a:t>context</a:t>
            </a:r>
            <a:endParaRPr lang="en-US" sz="2000" dirty="0" smtClean="0">
              <a:latin typeface="Calibri" pitchFamily="34" charset="0"/>
              <a:cs typeface="Calibri" pitchFamily="34" charset="0"/>
            </a:endParaRPr>
          </a:p>
        </p:txBody>
      </p:sp>
      <p:sp>
        <p:nvSpPr>
          <p:cNvPr id="3" name="Title 2"/>
          <p:cNvSpPr>
            <a:spLocks noGrp="1"/>
          </p:cNvSpPr>
          <p:nvPr>
            <p:ph type="title"/>
          </p:nvPr>
        </p:nvSpPr>
        <p:spPr/>
        <p:txBody>
          <a:bodyPr/>
          <a:lstStyle/>
          <a:p>
            <a:r>
              <a:rPr lang="en-GB" b="1" dirty="0" smtClean="0"/>
              <a:t>Multiple Methods</a:t>
            </a:r>
            <a:endParaRPr lang="en-GB"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4713387"/>
          </a:xfrm>
        </p:spPr>
        <p:txBody>
          <a:bodyPr>
            <a:normAutofit fontScale="92500" lnSpcReduction="20000"/>
          </a:bodyPr>
          <a:lstStyle/>
          <a:p>
            <a:pPr>
              <a:buNone/>
            </a:pPr>
            <a:r>
              <a:rPr lang="en-GB" dirty="0" smtClean="0">
                <a:latin typeface="Calibri" pitchFamily="34" charset="0"/>
                <a:cs typeface="Calibri" pitchFamily="34" charset="0"/>
              </a:rPr>
              <a:t>MAZE successful at</a:t>
            </a:r>
            <a:r>
              <a:rPr lang="en-GB" dirty="0" smtClean="0">
                <a:latin typeface="Calibri" pitchFamily="34" charset="0"/>
                <a:cs typeface="Calibri" pitchFamily="34" charset="0"/>
              </a:rPr>
              <a:t>:</a:t>
            </a:r>
          </a:p>
          <a:p>
            <a:pPr>
              <a:buNone/>
            </a:pPr>
            <a:endParaRPr lang="en-GB" dirty="0" smtClean="0">
              <a:latin typeface="Calibri" pitchFamily="34" charset="0"/>
              <a:cs typeface="Calibri" pitchFamily="34" charset="0"/>
            </a:endParaRPr>
          </a:p>
          <a:p>
            <a:r>
              <a:rPr lang="en-GB" dirty="0" smtClean="0">
                <a:latin typeface="Calibri" pitchFamily="34" charset="0"/>
                <a:cs typeface="Calibri" pitchFamily="34" charset="0"/>
              </a:rPr>
              <a:t>Engaging clients – including some men – and providing practical and emotional support</a:t>
            </a:r>
          </a:p>
          <a:p>
            <a:endParaRPr lang="en-GB" dirty="0" smtClean="0">
              <a:latin typeface="Calibri" pitchFamily="34" charset="0"/>
              <a:cs typeface="Calibri" pitchFamily="34" charset="0"/>
            </a:endParaRPr>
          </a:p>
          <a:p>
            <a:r>
              <a:rPr lang="en-GB" dirty="0" smtClean="0">
                <a:latin typeface="Calibri" pitchFamily="34" charset="0"/>
                <a:cs typeface="Calibri" pitchFamily="34" charset="0"/>
              </a:rPr>
              <a:t>Keeping </a:t>
            </a:r>
            <a:r>
              <a:rPr lang="en-GB" dirty="0" smtClean="0">
                <a:latin typeface="Calibri" pitchFamily="34" charset="0"/>
                <a:cs typeface="Calibri" pitchFamily="34" charset="0"/>
              </a:rPr>
              <a:t>focus on </a:t>
            </a:r>
            <a:r>
              <a:rPr lang="en-GB" dirty="0" smtClean="0">
                <a:latin typeface="Calibri" pitchFamily="34" charset="0"/>
                <a:cs typeface="Calibri" pitchFamily="34" charset="0"/>
              </a:rPr>
              <a:t>DV</a:t>
            </a:r>
            <a:endParaRPr lang="en-GB" dirty="0" smtClean="0">
              <a:latin typeface="Calibri" pitchFamily="34" charset="0"/>
              <a:cs typeface="Calibri" pitchFamily="34" charset="0"/>
            </a:endParaRPr>
          </a:p>
          <a:p>
            <a:pPr lvl="1"/>
            <a:r>
              <a:rPr lang="en-GB" dirty="0" smtClean="0">
                <a:latin typeface="Calibri" pitchFamily="34" charset="0"/>
                <a:cs typeface="Calibri" pitchFamily="34" charset="0"/>
              </a:rPr>
              <a:t>Understanding, assessing and addressing  risks and responsibilities of </a:t>
            </a:r>
            <a:r>
              <a:rPr lang="en-GB" dirty="0" smtClean="0">
                <a:latin typeface="Calibri" pitchFamily="34" charset="0"/>
                <a:cs typeface="Calibri" pitchFamily="34" charset="0"/>
              </a:rPr>
              <a:t>DV</a:t>
            </a:r>
            <a:r>
              <a:rPr lang="en-GB" dirty="0" smtClean="0">
                <a:latin typeface="Calibri" pitchFamily="34" charset="0"/>
                <a:cs typeface="Calibri" pitchFamily="34" charset="0"/>
              </a:rPr>
              <a:t> </a:t>
            </a:r>
            <a:r>
              <a:rPr lang="en-GB" dirty="0" smtClean="0">
                <a:latin typeface="Calibri" pitchFamily="34" charset="0"/>
                <a:cs typeface="Calibri" pitchFamily="34" charset="0"/>
              </a:rPr>
              <a:t>behaviours</a:t>
            </a:r>
          </a:p>
          <a:p>
            <a:pPr lvl="1"/>
            <a:r>
              <a:rPr lang="en-GB" dirty="0" smtClean="0">
                <a:latin typeface="Calibri" pitchFamily="34" charset="0"/>
                <a:cs typeface="Calibri" pitchFamily="34" charset="0"/>
              </a:rPr>
              <a:t>Addressing domestic violence in multi-agency child protection work to </a:t>
            </a:r>
            <a:r>
              <a:rPr lang="en-GB" dirty="0" smtClean="0">
                <a:latin typeface="Calibri" pitchFamily="34" charset="0"/>
                <a:cs typeface="Calibri" pitchFamily="34" charset="0"/>
              </a:rPr>
              <a:t>ensure </a:t>
            </a:r>
            <a:r>
              <a:rPr lang="en-GB" dirty="0" smtClean="0">
                <a:latin typeface="Calibri" pitchFamily="34" charset="0"/>
                <a:cs typeface="Calibri" pitchFamily="34" charset="0"/>
              </a:rPr>
              <a:t>safety of women and children</a:t>
            </a:r>
          </a:p>
          <a:p>
            <a:pPr lvl="1">
              <a:buNone/>
            </a:pPr>
            <a:endParaRPr lang="en-GB" dirty="0" smtClean="0">
              <a:latin typeface="Calibri" pitchFamily="34" charset="0"/>
              <a:cs typeface="Calibri" pitchFamily="34" charset="0"/>
            </a:endParaRPr>
          </a:p>
        </p:txBody>
      </p:sp>
      <p:sp>
        <p:nvSpPr>
          <p:cNvPr id="3" name="Title 2"/>
          <p:cNvSpPr>
            <a:spLocks noGrp="1"/>
          </p:cNvSpPr>
          <p:nvPr>
            <p:ph type="title"/>
          </p:nvPr>
        </p:nvSpPr>
        <p:spPr/>
        <p:txBody>
          <a:bodyPr>
            <a:normAutofit/>
          </a:bodyPr>
          <a:lstStyle/>
          <a:p>
            <a:r>
              <a:rPr lang="en-GB" b="1" dirty="0" smtClean="0"/>
              <a:t>Key Findings </a:t>
            </a:r>
            <a:endParaRPr lang="en-GB"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857403"/>
          </a:xfrm>
        </p:spPr>
        <p:txBody>
          <a:bodyPr>
            <a:noAutofit/>
          </a:bodyPr>
          <a:lstStyle/>
          <a:p>
            <a:pPr>
              <a:buNone/>
            </a:pPr>
            <a:r>
              <a:rPr lang="en-US" sz="2400" dirty="0" smtClean="0"/>
              <a:t>Case  Analysis:</a:t>
            </a:r>
          </a:p>
          <a:p>
            <a:r>
              <a:rPr lang="en-US" sz="2400" dirty="0" smtClean="0"/>
              <a:t>29 women referred </a:t>
            </a:r>
            <a:r>
              <a:rPr lang="en-US" sz="2400" dirty="0" smtClean="0"/>
              <a:t> and 23 </a:t>
            </a:r>
            <a:r>
              <a:rPr lang="en-US" sz="2400" dirty="0" smtClean="0"/>
              <a:t>women engaged </a:t>
            </a:r>
            <a:r>
              <a:rPr lang="en-US" sz="2400" dirty="0" smtClean="0"/>
              <a:t> with project</a:t>
            </a:r>
            <a:endParaRPr lang="en-US" sz="2400" dirty="0" smtClean="0"/>
          </a:p>
          <a:p>
            <a:r>
              <a:rPr lang="en-US" sz="2400" dirty="0" smtClean="0"/>
              <a:t>6 </a:t>
            </a:r>
            <a:r>
              <a:rPr lang="en-US" sz="2400" dirty="0" smtClean="0"/>
              <a:t>did </a:t>
            </a:r>
            <a:r>
              <a:rPr lang="en-US" sz="2400" dirty="0" smtClean="0"/>
              <a:t>not engage – </a:t>
            </a:r>
            <a:r>
              <a:rPr lang="en-US" sz="2400" dirty="0" smtClean="0"/>
              <a:t>considerable efforts to </a:t>
            </a:r>
            <a:r>
              <a:rPr lang="en-US" sz="2400" dirty="0" smtClean="0"/>
              <a:t>contact and work with </a:t>
            </a:r>
            <a:r>
              <a:rPr lang="en-US" sz="2400" dirty="0" smtClean="0"/>
              <a:t>them</a:t>
            </a:r>
          </a:p>
          <a:p>
            <a:r>
              <a:rPr lang="en-US" sz="2400" dirty="0" smtClean="0">
                <a:cs typeface="Calibri" pitchFamily="34" charset="0"/>
              </a:rPr>
              <a:t>I</a:t>
            </a:r>
            <a:r>
              <a:rPr lang="en-US" sz="2400" dirty="0" smtClean="0">
                <a:cs typeface="Calibri" pitchFamily="34" charset="0"/>
              </a:rPr>
              <a:t>ntensive service provision – </a:t>
            </a:r>
            <a:r>
              <a:rPr lang="en-US" sz="2400" dirty="0" err="1" smtClean="0">
                <a:cs typeface="Calibri" pitchFamily="34" charset="0"/>
              </a:rPr>
              <a:t>eg</a:t>
            </a:r>
            <a:r>
              <a:rPr lang="en-US" sz="2400" dirty="0" smtClean="0">
                <a:cs typeface="Calibri" pitchFamily="34" charset="0"/>
              </a:rPr>
              <a:t> over 12 months, 37 contacts </a:t>
            </a:r>
            <a:endParaRPr lang="en-US" sz="2400" dirty="0" smtClean="0">
              <a:cs typeface="Calibri" pitchFamily="34" charset="0"/>
            </a:endParaRPr>
          </a:p>
          <a:p>
            <a:pPr>
              <a:buNone/>
            </a:pPr>
            <a:endParaRPr lang="en-US" sz="2400" dirty="0" smtClean="0">
              <a:cs typeface="Calibri" pitchFamily="34" charset="0"/>
            </a:endParaRPr>
          </a:p>
          <a:p>
            <a:pPr>
              <a:buNone/>
            </a:pPr>
            <a:r>
              <a:rPr lang="en-US" sz="2400" dirty="0" smtClean="0">
                <a:cs typeface="Calibri" pitchFamily="34" charset="0"/>
              </a:rPr>
              <a:t>Service </a:t>
            </a:r>
            <a:r>
              <a:rPr lang="en-US" sz="2400" dirty="0" smtClean="0">
                <a:cs typeface="Calibri" pitchFamily="34" charset="0"/>
              </a:rPr>
              <a:t>users:</a:t>
            </a:r>
          </a:p>
          <a:p>
            <a:r>
              <a:rPr lang="en-US" sz="2400" dirty="0" smtClean="0">
                <a:cs typeface="Calibri" pitchFamily="34" charset="0"/>
              </a:rPr>
              <a:t>valued not being judged because in abusive relationship</a:t>
            </a:r>
          </a:p>
          <a:p>
            <a:r>
              <a:rPr lang="en-US" sz="2400" dirty="0" smtClean="0">
                <a:cs typeface="Calibri" pitchFamily="34" charset="0"/>
              </a:rPr>
              <a:t>trusted MAZE – </a:t>
            </a:r>
            <a:r>
              <a:rPr lang="en-US" sz="2400" dirty="0" smtClean="0">
                <a:cs typeface="Calibri" pitchFamily="34" charset="0"/>
              </a:rPr>
              <a:t>comfortable </a:t>
            </a:r>
            <a:r>
              <a:rPr lang="en-US" sz="2400" dirty="0" smtClean="0">
                <a:cs typeface="Calibri" pitchFamily="34" charset="0"/>
              </a:rPr>
              <a:t> </a:t>
            </a:r>
            <a:r>
              <a:rPr lang="en-US" sz="2400" dirty="0" smtClean="0">
                <a:cs typeface="Calibri" pitchFamily="34" charset="0"/>
              </a:rPr>
              <a:t>engaging  </a:t>
            </a:r>
            <a:r>
              <a:rPr lang="en-US" sz="2400" dirty="0" smtClean="0">
                <a:cs typeface="Calibri" pitchFamily="34" charset="0"/>
              </a:rPr>
              <a:t>with  service</a:t>
            </a:r>
          </a:p>
          <a:p>
            <a:r>
              <a:rPr lang="en-US" sz="2400" dirty="0" smtClean="0">
                <a:cs typeface="Calibri" pitchFamily="34" charset="0"/>
              </a:rPr>
              <a:t>MAZE work </a:t>
            </a:r>
            <a:r>
              <a:rPr lang="en-US" sz="2400" dirty="0" smtClean="0">
                <a:cs typeface="Calibri" pitchFamily="34" charset="0"/>
              </a:rPr>
              <a:t>with clients on own agenda and not just </a:t>
            </a:r>
            <a:r>
              <a:rPr lang="en-US" sz="2400" dirty="0" smtClean="0">
                <a:cs typeface="Calibri" pitchFamily="34" charset="0"/>
              </a:rPr>
              <a:t>DV</a:t>
            </a:r>
            <a:endParaRPr lang="en-US" sz="2400" dirty="0" smtClean="0">
              <a:cs typeface="Calibri" pitchFamily="34" charset="0"/>
            </a:endParaRPr>
          </a:p>
          <a:p>
            <a:r>
              <a:rPr lang="en-US" sz="2400" dirty="0" smtClean="0">
                <a:cs typeface="Calibri" pitchFamily="34" charset="0"/>
              </a:rPr>
              <a:t>received a range of practical and emotional support </a:t>
            </a:r>
          </a:p>
        </p:txBody>
      </p:sp>
      <p:sp>
        <p:nvSpPr>
          <p:cNvPr id="3" name="Title 2"/>
          <p:cNvSpPr>
            <a:spLocks noGrp="1"/>
          </p:cNvSpPr>
          <p:nvPr>
            <p:ph type="title"/>
          </p:nvPr>
        </p:nvSpPr>
        <p:spPr/>
        <p:txBody>
          <a:bodyPr>
            <a:normAutofit/>
          </a:bodyPr>
          <a:lstStyle/>
          <a:p>
            <a:r>
              <a:rPr lang="en-US" b="1" dirty="0" smtClean="0"/>
              <a:t>Engaging with Clients </a:t>
            </a:r>
            <a:endParaRPr lang="en-GB"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1734</Words>
  <Application>Microsoft Office PowerPoint</Application>
  <PresentationFormat>On-screen Show (4:3)</PresentationFormat>
  <Paragraphs>210</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vt:lpstr>
      <vt:lpstr>Plan </vt:lpstr>
      <vt:lpstr>The MAZE Project </vt:lpstr>
      <vt:lpstr>The MAZE Project </vt:lpstr>
      <vt:lpstr>Model of Working </vt:lpstr>
      <vt:lpstr>Evaluation of MAZE  </vt:lpstr>
      <vt:lpstr>Multiple Methods</vt:lpstr>
      <vt:lpstr>Key Findings </vt:lpstr>
      <vt:lpstr>Engaging with Clients </vt:lpstr>
      <vt:lpstr>Engaging and Working with Men</vt:lpstr>
      <vt:lpstr>Non-Engagement or Work with Men </vt:lpstr>
      <vt:lpstr>Focus on Domestic Violence </vt:lpstr>
      <vt:lpstr>Focus on Domestic Violence </vt:lpstr>
      <vt:lpstr>  Focus on Domestic Violence   </vt:lpstr>
      <vt:lpstr>  Focus on Domestic Violence </vt:lpstr>
      <vt:lpstr>The MAZE project </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Peckover</dc:creator>
  <cp:lastModifiedBy>shumsp3</cp:lastModifiedBy>
  <cp:revision>110</cp:revision>
  <dcterms:created xsi:type="dcterms:W3CDTF">2012-05-15T15:31:42Z</dcterms:created>
  <dcterms:modified xsi:type="dcterms:W3CDTF">2012-05-22T12:17:28Z</dcterms:modified>
</cp:coreProperties>
</file>